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8" r:id="rId2"/>
    <p:sldId id="279" r:id="rId3"/>
    <p:sldId id="280" r:id="rId4"/>
    <p:sldId id="281" r:id="rId5"/>
    <p:sldId id="282" r:id="rId6"/>
    <p:sldId id="283" r:id="rId7"/>
    <p:sldId id="284" r:id="rId8"/>
    <p:sldId id="285" r:id="rId9"/>
    <p:sldId id="286" r:id="rId10"/>
    <p:sldId id="293" r:id="rId11"/>
    <p:sldId id="287" r:id="rId12"/>
    <p:sldId id="294" r:id="rId13"/>
    <p:sldId id="288" r:id="rId14"/>
    <p:sldId id="295" r:id="rId15"/>
    <p:sldId id="289" r:id="rId16"/>
    <p:sldId id="296" r:id="rId17"/>
    <p:sldId id="290" r:id="rId18"/>
    <p:sldId id="297" r:id="rId19"/>
    <p:sldId id="291" r:id="rId20"/>
    <p:sldId id="298" r:id="rId21"/>
    <p:sldId id="292"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9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8"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9"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91"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2"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93"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25678648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59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9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96"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9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98"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599" name="Date Placeholder 3"/>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60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7" name="Title 1"/>
          <p:cNvSpPr>
            <a:spLocks noGrp="1"/>
          </p:cNvSpPr>
          <p:nvPr>
            <p:ph type="title"/>
          </p:nvPr>
        </p:nvSpPr>
        <p:spPr/>
        <p:txBody>
          <a:bodyPr/>
          <a:lstStyle/>
          <a:p>
            <a:r>
              <a:rPr lang="en-US"/>
              <a:t>Click to edit Master title style</a:t>
            </a:r>
          </a:p>
        </p:txBody>
      </p:sp>
      <p:sp>
        <p:nvSpPr>
          <p:cNvPr id="1048678"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9" name="Date Placeholder 3"/>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80" name="Footer Placeholder 4"/>
          <p:cNvSpPr>
            <a:spLocks noGrp="1"/>
          </p:cNvSpPr>
          <p:nvPr>
            <p:ph type="ftr" sz="quarter" idx="11"/>
          </p:nvPr>
        </p:nvSpPr>
        <p:spPr/>
        <p:txBody>
          <a:bodyPr/>
          <a:lstStyle/>
          <a:p>
            <a:endParaRPr lang="zh-CN" altLang="en-US"/>
          </a:p>
        </p:txBody>
      </p:sp>
      <p:sp>
        <p:nvSpPr>
          <p:cNvPr id="1048681"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0" name="Vertical Title 1"/>
          <p:cNvSpPr>
            <a:spLocks noGrp="1"/>
          </p:cNvSpPr>
          <p:nvPr>
            <p:ph type="title" orient="vert"/>
          </p:nvPr>
        </p:nvSpPr>
        <p:spPr>
          <a:xfrm>
            <a:off x="1153758" y="376517"/>
            <a:ext cx="2057400" cy="5238339"/>
          </a:xfrm>
          <a:effectLst/>
        </p:spPr>
        <p:txBody>
          <a:bodyPr vert="eaVert"/>
          <a:lstStyle>
            <a:lvl1pPr algn="l"/>
          </a:lstStyle>
          <a:p>
            <a:r>
              <a:rPr lang="en-US"/>
              <a:t>Click to edit Master title style</a:t>
            </a:r>
          </a:p>
        </p:txBody>
      </p:sp>
      <p:sp>
        <p:nvSpPr>
          <p:cNvPr id="1048651"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52" name="Date Placeholder 3"/>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53" name="Footer Placeholder 4"/>
          <p:cNvSpPr>
            <a:spLocks noGrp="1"/>
          </p:cNvSpPr>
          <p:nvPr>
            <p:ph type="ftr" sz="quarter" idx="11"/>
          </p:nvPr>
        </p:nvSpPr>
        <p:spPr/>
        <p:txBody>
          <a:bodyPr/>
          <a:lstStyle/>
          <a:p>
            <a:endParaRPr lang="zh-CN" altLang="en-US"/>
          </a:p>
        </p:txBody>
      </p:sp>
      <p:sp>
        <p:nvSpPr>
          <p:cNvPr id="1048654"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5" name="Date Placeholder 3"/>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586" name="Footer Placeholder 4"/>
          <p:cNvSpPr>
            <a:spLocks noGrp="1"/>
          </p:cNvSpPr>
          <p:nvPr>
            <p:ph type="ftr" sz="quarter" idx="11"/>
          </p:nvPr>
        </p:nvSpPr>
        <p:spPr/>
        <p:txBody>
          <a:bodyPr/>
          <a:lstStyle/>
          <a:p>
            <a:endParaRPr lang="zh-CN" altLang="en-US"/>
          </a:p>
        </p:txBody>
      </p:sp>
      <p:sp>
        <p:nvSpPr>
          <p:cNvPr id="1048587"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588" name="Title 7"/>
          <p:cNvSpPr>
            <a:spLocks noGrp="1"/>
          </p:cNvSpPr>
          <p:nvPr>
            <p:ph type="title"/>
          </p:nvPr>
        </p:nvSpPr>
        <p:spPr/>
        <p:txBody>
          <a:bodyPr/>
          <a:lstStyle/>
          <a:p>
            <a:r>
              <a:rPr lang="en-US"/>
              <a:t>Click to edit Master title style</a:t>
            </a:r>
          </a:p>
        </p:txBody>
      </p:sp>
      <p:sp>
        <p:nvSpPr>
          <p:cNvPr id="1048589"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68"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9"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70"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1"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104867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74" name="Date Placeholder 3"/>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75" name="Footer Placeholder 4"/>
          <p:cNvSpPr>
            <a:spLocks noGrp="1"/>
          </p:cNvSpPr>
          <p:nvPr>
            <p:ph type="ftr" sz="quarter" idx="11"/>
          </p:nvPr>
        </p:nvSpPr>
        <p:spPr/>
        <p:txBody>
          <a:bodyPr/>
          <a:lstStyle/>
          <a:p>
            <a:endParaRPr lang="zh-CN" altLang="en-US"/>
          </a:p>
        </p:txBody>
      </p:sp>
      <p:sp>
        <p:nvSpPr>
          <p:cNvPr id="104867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2" name="Date Placeholder 4"/>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33" name="Footer Placeholder 5"/>
          <p:cNvSpPr>
            <a:spLocks noGrp="1"/>
          </p:cNvSpPr>
          <p:nvPr>
            <p:ph type="ftr" sz="quarter" idx="11"/>
          </p:nvPr>
        </p:nvSpPr>
        <p:spPr/>
        <p:txBody>
          <a:bodyPr/>
          <a:lstStyle/>
          <a:p>
            <a:endParaRPr lang="zh-CN" altLang="en-US"/>
          </a:p>
        </p:txBody>
      </p:sp>
      <p:sp>
        <p:nvSpPr>
          <p:cNvPr id="1048634"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635" name="Title 7"/>
          <p:cNvSpPr>
            <a:spLocks noGrp="1"/>
          </p:cNvSpPr>
          <p:nvPr>
            <p:ph type="title"/>
          </p:nvPr>
        </p:nvSpPr>
        <p:spPr/>
        <p:txBody>
          <a:bodyPr/>
          <a:lstStyle/>
          <a:p>
            <a:r>
              <a:rPr lang="en-US"/>
              <a:t>Click to edit Master title style</a:t>
            </a:r>
          </a:p>
        </p:txBody>
      </p:sp>
      <p:sp>
        <p:nvSpPr>
          <p:cNvPr id="1048636"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7"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8"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39"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0"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1048641"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42" name="Date Placeholder 6"/>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43" name="Footer Placeholder 7"/>
          <p:cNvSpPr>
            <a:spLocks noGrp="1"/>
          </p:cNvSpPr>
          <p:nvPr>
            <p:ph type="ftr" sz="quarter" idx="11"/>
          </p:nvPr>
        </p:nvSpPr>
        <p:spPr/>
        <p:txBody>
          <a:bodyPr/>
          <a:lstStyle/>
          <a:p>
            <a:endParaRPr lang="zh-CN" altLang="en-US"/>
          </a:p>
        </p:txBody>
      </p:sp>
      <p:sp>
        <p:nvSpPr>
          <p:cNvPr id="1048644"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645"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en-US"/>
              <a:t>Click to edit Master title style</a:t>
            </a:r>
            <a:endParaRPr lang="en-US" dirty="0"/>
          </a:p>
        </p:txBody>
      </p:sp>
      <p:sp>
        <p:nvSpPr>
          <p:cNvPr id="1048647" name="Date Placeholder 2"/>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48" name="Footer Placeholder 3"/>
          <p:cNvSpPr>
            <a:spLocks noGrp="1"/>
          </p:cNvSpPr>
          <p:nvPr>
            <p:ph type="ftr" sz="quarter" idx="11"/>
          </p:nvPr>
        </p:nvSpPr>
        <p:spPr/>
        <p:txBody>
          <a:bodyPr/>
          <a:lstStyle/>
          <a:p>
            <a:endParaRPr lang="zh-CN" altLang="en-US"/>
          </a:p>
        </p:txBody>
      </p:sp>
      <p:sp>
        <p:nvSpPr>
          <p:cNvPr id="1048649"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5" name="Date Placeholder 1"/>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56" name="Footer Placeholder 2"/>
          <p:cNvSpPr>
            <a:spLocks noGrp="1"/>
          </p:cNvSpPr>
          <p:nvPr>
            <p:ph type="ftr" sz="quarter" idx="11"/>
          </p:nvPr>
        </p:nvSpPr>
        <p:spPr/>
        <p:txBody>
          <a:bodyPr/>
          <a:lstStyle/>
          <a:p>
            <a:endParaRPr lang="zh-CN" altLang="en-US"/>
          </a:p>
        </p:txBody>
      </p:sp>
      <p:sp>
        <p:nvSpPr>
          <p:cNvPr id="1048657"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8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104868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85" name="Date Placeholder 4"/>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86" name="Footer Placeholder 5"/>
          <p:cNvSpPr>
            <a:spLocks noGrp="1"/>
          </p:cNvSpPr>
          <p:nvPr>
            <p:ph type="ftr" sz="quarter" idx="11"/>
          </p:nvPr>
        </p:nvSpPr>
        <p:spPr/>
        <p:txBody>
          <a:bodyPr/>
          <a:lstStyle/>
          <a:p>
            <a:endParaRPr lang="zh-CN" altLang="en-US"/>
          </a:p>
        </p:txBody>
      </p:sp>
      <p:sp>
        <p:nvSpPr>
          <p:cNvPr id="104868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65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5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62"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663"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64" name="Date Placeholder 4"/>
          <p:cNvSpPr>
            <a:spLocks noGrp="1"/>
          </p:cNvSpPr>
          <p:nvPr>
            <p:ph type="dt" sz="half" idx="10"/>
          </p:nvPr>
        </p:nvSpPr>
        <p:spPr/>
        <p:txBody>
          <a:bodyPr/>
          <a:lstStyle/>
          <a:p>
            <a:fld id="{70BC1078-46ED-40F9-8930-935BAD7C2B02}" type="datetimeFigureOut">
              <a:rPr lang="zh-CN" altLang="en-US" smtClean="0"/>
              <a:pPr/>
              <a:t>2020/2/28</a:t>
            </a:fld>
            <a:endParaRPr lang="zh-CN" altLang="en-US"/>
          </a:p>
        </p:txBody>
      </p:sp>
      <p:sp>
        <p:nvSpPr>
          <p:cNvPr id="1048665" name="Footer Placeholder 5"/>
          <p:cNvSpPr>
            <a:spLocks noGrp="1"/>
          </p:cNvSpPr>
          <p:nvPr>
            <p:ph type="ftr" sz="quarter" idx="11"/>
          </p:nvPr>
        </p:nvSpPr>
        <p:spPr/>
        <p:txBody>
          <a:bodyPr/>
          <a:lstStyle/>
          <a:p>
            <a:endParaRPr lang="zh-CN" altLang="en-US"/>
          </a:p>
        </p:txBody>
      </p:sp>
      <p:sp>
        <p:nvSpPr>
          <p:cNvPr id="1048666"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667"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48576"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77"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78"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79"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0"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48581"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2"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0BC1078-46ED-40F9-8930-935BAD7C2B02}" type="datetimeFigureOut">
              <a:rPr lang="zh-CN" altLang="en-US" smtClean="0"/>
              <a:pPr/>
              <a:t>2020/2/28</a:t>
            </a:fld>
            <a:endParaRPr lang="zh-CN" altLang="en-US"/>
          </a:p>
        </p:txBody>
      </p:sp>
      <p:sp>
        <p:nvSpPr>
          <p:cNvPr id="1048583"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CN" altLang="en-US"/>
          </a:p>
        </p:txBody>
      </p:sp>
      <p:sp>
        <p:nvSpPr>
          <p:cNvPr id="1048584"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048606"/>
          <p:cNvSpPr>
            <a:spLocks noGrp="1"/>
          </p:cNvSpPr>
          <p:nvPr>
            <p:ph type="title"/>
          </p:nvPr>
        </p:nvSpPr>
        <p:spPr>
          <a:xfrm>
            <a:off x="0" y="233504"/>
            <a:ext cx="3822492" cy="745510"/>
          </a:xfrm>
        </p:spPr>
        <p:txBody>
          <a:bodyPr/>
          <a:lstStyle/>
          <a:p>
            <a:r>
              <a:rPr lang="en-US" sz="3200" dirty="0"/>
              <a:t>INTRODUCTION</a:t>
            </a:r>
          </a:p>
        </p:txBody>
      </p:sp>
      <p:sp>
        <p:nvSpPr>
          <p:cNvPr id="1048605" name="Content Placeholder 1048607"/>
          <p:cNvSpPr>
            <a:spLocks noGrp="1"/>
          </p:cNvSpPr>
          <p:nvPr>
            <p:ph sz="quarter" idx="13"/>
          </p:nvPr>
        </p:nvSpPr>
        <p:spPr>
          <a:xfrm>
            <a:off x="364844" y="979014"/>
            <a:ext cx="8433167" cy="5058311"/>
          </a:xfrm>
        </p:spPr>
        <p:txBody>
          <a:bodyPr>
            <a:noAutofit/>
          </a:bodyPr>
          <a:lstStyle/>
          <a:p>
            <a:pPr marL="0" indent="0">
              <a:buNone/>
            </a:pPr>
            <a:r>
              <a:rPr lang="en-US" sz="2800" dirty="0"/>
              <a:t>A forest is a complex ecosystem which is predominantly composed of trees, shrubs and is usually a closed canopy. Forests are storehouses of a large variety of life forms such as plants, mammals, birds, insects and reptiles </a:t>
            </a:r>
            <a:r>
              <a:rPr lang="en-US" sz="2800" dirty="0" err="1"/>
              <a:t>etc.The</a:t>
            </a:r>
            <a:r>
              <a:rPr lang="en-US" sz="2800" dirty="0"/>
              <a:t> forest ecosystem has two components- the non-living (abiotic) and the living (biotic) component. Climate, soil type are part of the non-living component and the living component includes plants, animals and other life forms. Plants include the trees, shrubs, climbers, grasses and herbs in the forest. Forests provide various natural services and products.</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048591"/>
          <p:cNvSpPr>
            <a:spLocks noGrp="1"/>
          </p:cNvSpPr>
          <p:nvPr>
            <p:ph type="title"/>
          </p:nvPr>
        </p:nvSpPr>
        <p:spPr>
          <a:xfrm>
            <a:off x="204356" y="209746"/>
            <a:ext cx="5627798" cy="1152164"/>
          </a:xfrm>
        </p:spPr>
        <p:txBody>
          <a:bodyPr/>
          <a:lstStyle/>
          <a:p>
            <a:r>
              <a:rPr lang="en-US" sz="3600" dirty="0"/>
              <a:t>CONIFEROUS FOREST</a:t>
            </a:r>
            <a:r>
              <a:rPr lang="en-US" dirty="0"/>
              <a:t>
</a:t>
            </a:r>
            <a:endParaRPr lang="en-US"/>
          </a:p>
        </p:txBody>
      </p:sp>
      <p:pic>
        <p:nvPicPr>
          <p:cNvPr id="2097153" name="Picture 2097152"/>
          <p:cNvPicPr>
            <a:picLocks/>
          </p:cNvPicPr>
          <p:nvPr/>
        </p:nvPicPr>
        <p:blipFill>
          <a:blip r:embed="rId2"/>
          <a:stretch>
            <a:fillRect/>
          </a:stretch>
        </p:blipFill>
        <p:spPr>
          <a:xfrm>
            <a:off x="516084" y="1361911"/>
            <a:ext cx="8088007" cy="50777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048587"/>
          <p:cNvSpPr>
            <a:spLocks noGrp="1"/>
          </p:cNvSpPr>
          <p:nvPr>
            <p:ph type="title"/>
          </p:nvPr>
        </p:nvSpPr>
        <p:spPr>
          <a:xfrm>
            <a:off x="0" y="769269"/>
            <a:ext cx="5853398" cy="1399319"/>
          </a:xfrm>
        </p:spPr>
        <p:txBody>
          <a:bodyPr>
            <a:normAutofit fontScale="90000"/>
          </a:bodyPr>
          <a:lstStyle/>
          <a:p>
            <a:r>
              <a:rPr lang="en-US" sz="3600" dirty="0"/>
              <a:t>BROADLEAVED FOREST</a:t>
            </a:r>
            <a:r>
              <a:rPr lang="en-US" dirty="0"/>
              <a:t>
</a:t>
            </a:r>
          </a:p>
        </p:txBody>
      </p:sp>
      <p:sp>
        <p:nvSpPr>
          <p:cNvPr id="1048623" name="Content Placeholder 1048588"/>
          <p:cNvSpPr>
            <a:spLocks noGrp="1"/>
          </p:cNvSpPr>
          <p:nvPr>
            <p:ph sz="quarter" idx="13"/>
          </p:nvPr>
        </p:nvSpPr>
        <p:spPr>
          <a:xfrm>
            <a:off x="1029649" y="2168588"/>
            <a:ext cx="7084703" cy="3029639"/>
          </a:xfrm>
        </p:spPr>
        <p:txBody>
          <a:bodyPr/>
          <a:lstStyle/>
          <a:p>
            <a:pPr marL="0" indent="0">
              <a:buNone/>
            </a:pPr>
            <a:r>
              <a:rPr lang="en-US" sz="2800" dirty="0"/>
              <a:t>Broadleaved Forests have several types, such as evergreen forests, deciduous forests, thorn forests, and mangrove forests. Broadleaved forests have large leaves of various shapes.</a:t>
            </a:r>
            <a:endParaRPr sz="280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048590"/>
          <p:cNvSpPr>
            <a:spLocks noGrp="1"/>
          </p:cNvSpPr>
          <p:nvPr>
            <p:ph type="title"/>
          </p:nvPr>
        </p:nvSpPr>
        <p:spPr>
          <a:xfrm>
            <a:off x="-535227" y="180746"/>
            <a:ext cx="6512511" cy="1143000"/>
          </a:xfrm>
        </p:spPr>
        <p:txBody>
          <a:bodyPr/>
          <a:lstStyle/>
          <a:p>
            <a:r>
              <a:rPr lang="en-US" sz="3600" dirty="0"/>
              <a:t>BROADLEAVED FOREST</a:t>
            </a:r>
            <a:r>
              <a:rPr lang="en-US" dirty="0"/>
              <a:t>
</a:t>
            </a:r>
            <a:endParaRPr lang="en-US"/>
          </a:p>
        </p:txBody>
      </p:sp>
      <p:pic>
        <p:nvPicPr>
          <p:cNvPr id="2097152" name="Picture 2097151"/>
          <p:cNvPicPr>
            <a:picLocks/>
          </p:cNvPicPr>
          <p:nvPr/>
        </p:nvPicPr>
        <p:blipFill>
          <a:blip r:embed="rId2"/>
          <a:stretch>
            <a:fillRect/>
          </a:stretch>
        </p:blipFill>
        <p:spPr>
          <a:xfrm>
            <a:off x="534336" y="1323746"/>
            <a:ext cx="8102606" cy="50576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591"/>
          <p:cNvSpPr>
            <a:spLocks noGrp="1"/>
          </p:cNvSpPr>
          <p:nvPr>
            <p:ph type="title"/>
          </p:nvPr>
        </p:nvSpPr>
        <p:spPr>
          <a:xfrm>
            <a:off x="0" y="549701"/>
            <a:ext cx="5745672" cy="1608463"/>
          </a:xfrm>
        </p:spPr>
        <p:txBody>
          <a:bodyPr>
            <a:normAutofit/>
          </a:bodyPr>
          <a:lstStyle/>
          <a:p>
            <a:r>
              <a:rPr lang="en-US" sz="3200" dirty="0"/>
              <a:t>WET EVERGREEN FOREST</a:t>
            </a:r>
            <a:r>
              <a:rPr lang="en-US" dirty="0"/>
              <a:t>
</a:t>
            </a:r>
          </a:p>
        </p:txBody>
      </p:sp>
      <p:sp>
        <p:nvSpPr>
          <p:cNvPr id="1048625" name="Content Placeholder 1048592"/>
          <p:cNvSpPr>
            <a:spLocks noGrp="1"/>
          </p:cNvSpPr>
          <p:nvPr>
            <p:ph sz="quarter" idx="13"/>
          </p:nvPr>
        </p:nvSpPr>
        <p:spPr>
          <a:xfrm>
            <a:off x="289847" y="1652677"/>
            <a:ext cx="8564305" cy="4609352"/>
          </a:xfrm>
        </p:spPr>
        <p:txBody>
          <a:bodyPr>
            <a:normAutofit fontScale="96429" lnSpcReduction="10000"/>
          </a:bodyPr>
          <a:lstStyle/>
          <a:p>
            <a:pPr marL="0" indent="0">
              <a:buNone/>
            </a:pPr>
            <a:r>
              <a:rPr lang="en-US" sz="2800" dirty="0"/>
              <a:t>Wet evergreen forests are found in the south along the Western Ghats and the Nicobar and Andaman Islands and all along the north-eastern region. It is characterized by tall, straight evergreen trees that have a root on three sides like a tripod that helps to keep a tree upright during a storm. These trees often rise to a great height before they open out like a cauliflower. The more common trees that are found here are the jackfruit, </a:t>
            </a:r>
            <a:r>
              <a:rPr lang="en-US" sz="2800" dirty="0" err="1"/>
              <a:t>Jamun</a:t>
            </a:r>
            <a:r>
              <a:rPr lang="en-US" sz="2800" dirty="0"/>
              <a:t>, Mango, and </a:t>
            </a:r>
            <a:r>
              <a:rPr lang="en-US" sz="2800" dirty="0" err="1"/>
              <a:t>Hollock</a:t>
            </a:r>
            <a:r>
              <a:rPr lang="en-US" sz="2800" dirty="0"/>
              <a:t>. The trees in this forest form a tier pattern: shrubs cover the layer closer to the ground, followed by the short structured trees and then the tall variety. </a:t>
            </a:r>
            <a:endParaRPr sz="2800"/>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048589"/>
          <p:cNvSpPr>
            <a:spLocks noGrp="1"/>
          </p:cNvSpPr>
          <p:nvPr>
            <p:ph type="title"/>
          </p:nvPr>
        </p:nvSpPr>
        <p:spPr>
          <a:xfrm>
            <a:off x="214878" y="401777"/>
            <a:ext cx="5888564" cy="1480839"/>
          </a:xfrm>
        </p:spPr>
        <p:txBody>
          <a:bodyPr/>
          <a:lstStyle/>
          <a:p>
            <a:r>
              <a:rPr lang="en-US" sz="3200" dirty="0"/>
              <a:t>WET EVERGREEN FOREST</a:t>
            </a:r>
            <a:r>
              <a:rPr lang="en-US" dirty="0"/>
              <a:t>
</a:t>
            </a:r>
            <a:endParaRPr lang="en-US"/>
          </a:p>
        </p:txBody>
      </p:sp>
      <p:pic>
        <p:nvPicPr>
          <p:cNvPr id="2097158" name="Picture 2097157"/>
          <p:cNvPicPr>
            <a:picLocks/>
          </p:cNvPicPr>
          <p:nvPr/>
        </p:nvPicPr>
        <p:blipFill>
          <a:blip r:embed="rId2"/>
          <a:stretch>
            <a:fillRect/>
          </a:stretch>
        </p:blipFill>
        <p:spPr>
          <a:xfrm>
            <a:off x="587289" y="1619844"/>
            <a:ext cx="7969421" cy="47680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595"/>
          <p:cNvSpPr>
            <a:spLocks noGrp="1"/>
          </p:cNvSpPr>
          <p:nvPr>
            <p:ph type="title"/>
          </p:nvPr>
        </p:nvSpPr>
        <p:spPr>
          <a:xfrm>
            <a:off x="0" y="479034"/>
            <a:ext cx="3895466" cy="1004419"/>
          </a:xfrm>
        </p:spPr>
        <p:txBody>
          <a:bodyPr>
            <a:normAutofit fontScale="90000"/>
          </a:bodyPr>
          <a:lstStyle/>
          <a:p>
            <a:r>
              <a:rPr lang="en-US" sz="3600" dirty="0"/>
              <a:t>THORN FOREST</a:t>
            </a:r>
            <a:r>
              <a:rPr lang="en-US" dirty="0"/>
              <a:t>
</a:t>
            </a:r>
          </a:p>
        </p:txBody>
      </p:sp>
      <p:sp>
        <p:nvSpPr>
          <p:cNvPr id="1048627" name="Content Placeholder 1048596"/>
          <p:cNvSpPr>
            <a:spLocks noGrp="1"/>
          </p:cNvSpPr>
          <p:nvPr>
            <p:ph sz="quarter" idx="13"/>
          </p:nvPr>
        </p:nvSpPr>
        <p:spPr>
          <a:xfrm>
            <a:off x="628650" y="1627414"/>
            <a:ext cx="7886700" cy="4996891"/>
          </a:xfrm>
        </p:spPr>
        <p:txBody>
          <a:bodyPr/>
          <a:lstStyle/>
          <a:p>
            <a:pPr marL="0" indent="0">
              <a:buNone/>
            </a:pPr>
            <a:r>
              <a:rPr lang="en-US" sz="2800"/>
              <a:t>Thorn Forests are found in the semi- arid regions of India. The trees, which are sparsely distributed, are surrounded by open grassy areas. Some of these trees have small leaves, while other species have thick, waxy leaves to reduce water losses during transpiration. Thorn forest trees have long or fibrous roots to reach water at great depths. Many of these plants have thorns, which reduce water loss and protect them from herbivores.</a:t>
            </a:r>
            <a:endParaRPr sz="2800"/>
          </a:p>
          <a:p>
            <a:pPr marL="0" indent="0">
              <a:buNone/>
            </a:pPr>
            <a:endParaRPr lang="en-US"/>
          </a:p>
        </p:txBody>
      </p:sp>
    </p:spTree>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048693"/>
          <p:cNvSpPr>
            <a:spLocks noGrp="1"/>
          </p:cNvSpPr>
          <p:nvPr>
            <p:ph type="title"/>
          </p:nvPr>
        </p:nvSpPr>
        <p:spPr>
          <a:xfrm>
            <a:off x="806608" y="297101"/>
            <a:ext cx="4070514" cy="883124"/>
          </a:xfrm>
        </p:spPr>
        <p:txBody>
          <a:bodyPr/>
          <a:lstStyle/>
          <a:p>
            <a:r>
              <a:rPr lang="en-US" sz="3600" dirty="0"/>
              <a:t>THORN FOREST</a:t>
            </a:r>
            <a:r>
              <a:rPr lang="en-US" dirty="0"/>
              <a:t>
</a:t>
            </a:r>
            <a:endParaRPr lang="en-US"/>
          </a:p>
        </p:txBody>
      </p:sp>
      <p:pic>
        <p:nvPicPr>
          <p:cNvPr id="2097159" name="Picture 2097158"/>
          <p:cNvPicPr>
            <a:picLocks/>
          </p:cNvPicPr>
          <p:nvPr/>
        </p:nvPicPr>
        <p:blipFill>
          <a:blip r:embed="rId2"/>
          <a:stretch>
            <a:fillRect/>
          </a:stretch>
        </p:blipFill>
        <p:spPr>
          <a:xfrm>
            <a:off x="646983" y="1340251"/>
            <a:ext cx="7850034" cy="50189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10"/>
          <p:cNvSpPr>
            <a:spLocks noGrp="1"/>
          </p:cNvSpPr>
          <p:nvPr>
            <p:ph type="title"/>
          </p:nvPr>
        </p:nvSpPr>
        <p:spPr>
          <a:xfrm>
            <a:off x="0" y="512886"/>
            <a:ext cx="6215425" cy="1026210"/>
          </a:xfrm>
        </p:spPr>
        <p:txBody>
          <a:bodyPr>
            <a:noAutofit/>
          </a:bodyPr>
          <a:lstStyle/>
          <a:p>
            <a:r>
              <a:rPr lang="en-US" sz="3200" dirty="0"/>
              <a:t>SEMI-EVERGREEN FOREST
</a:t>
            </a:r>
          </a:p>
        </p:txBody>
      </p:sp>
      <p:sp>
        <p:nvSpPr>
          <p:cNvPr id="1048629" name="Content Placeholder 1048611"/>
          <p:cNvSpPr>
            <a:spLocks noGrp="1"/>
          </p:cNvSpPr>
          <p:nvPr>
            <p:ph sz="quarter" idx="13"/>
          </p:nvPr>
        </p:nvSpPr>
        <p:spPr>
          <a:xfrm>
            <a:off x="628650" y="1868272"/>
            <a:ext cx="7886700" cy="4351338"/>
          </a:xfrm>
        </p:spPr>
        <p:txBody>
          <a:bodyPr/>
          <a:lstStyle/>
          <a:p>
            <a:pPr marL="0" indent="0">
              <a:buNone/>
            </a:pPr>
            <a:r>
              <a:rPr lang="en-US" sz="2800" dirty="0"/>
              <a:t>Semi-evergreen forests are found in the Western Ghats, Andaman and Nicobar Islands, and the Eastern Himalayas. Such forests have a mixture of the wet evergreen trees and the moist deciduous trees. The forest is dense and is filled with a large variety of trees of both types.</a:t>
            </a:r>
            <a:endParaRPr sz="28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048695"/>
          <p:cNvSpPr>
            <a:spLocks noGrp="1"/>
          </p:cNvSpPr>
          <p:nvPr>
            <p:ph type="title"/>
          </p:nvPr>
        </p:nvSpPr>
        <p:spPr>
          <a:xfrm>
            <a:off x="875438" y="362378"/>
            <a:ext cx="6090494" cy="973118"/>
          </a:xfrm>
        </p:spPr>
        <p:txBody>
          <a:bodyPr/>
          <a:lstStyle/>
          <a:p>
            <a:r>
              <a:rPr lang="en-US" sz="3200" dirty="0"/>
              <a:t>SEMI-EVERGREEN FOREST
</a:t>
            </a:r>
            <a:endParaRPr lang="en-US"/>
          </a:p>
        </p:txBody>
      </p:sp>
      <p:pic>
        <p:nvPicPr>
          <p:cNvPr id="2097160" name="Picture 2097159"/>
          <p:cNvPicPr>
            <a:picLocks/>
          </p:cNvPicPr>
          <p:nvPr/>
        </p:nvPicPr>
        <p:blipFill>
          <a:blip r:embed="rId2"/>
          <a:stretch>
            <a:fillRect/>
          </a:stretch>
        </p:blipFill>
        <p:spPr>
          <a:xfrm>
            <a:off x="851644" y="1487364"/>
            <a:ext cx="7440712" cy="46221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048612"/>
          <p:cNvSpPr>
            <a:spLocks noGrp="1"/>
          </p:cNvSpPr>
          <p:nvPr>
            <p:ph type="title"/>
          </p:nvPr>
        </p:nvSpPr>
        <p:spPr>
          <a:xfrm>
            <a:off x="216408" y="550262"/>
            <a:ext cx="3929473" cy="1678380"/>
          </a:xfrm>
        </p:spPr>
        <p:txBody>
          <a:bodyPr>
            <a:normAutofit/>
          </a:bodyPr>
          <a:lstStyle/>
          <a:p>
            <a:r>
              <a:rPr lang="en-US" sz="3200" dirty="0"/>
              <a:t>ALPINE FOREST
</a:t>
            </a:r>
          </a:p>
        </p:txBody>
      </p:sp>
      <p:sp>
        <p:nvSpPr>
          <p:cNvPr id="1048631" name="Content Placeholder 1048613"/>
          <p:cNvSpPr>
            <a:spLocks noGrp="1"/>
          </p:cNvSpPr>
          <p:nvPr>
            <p:ph sz="quarter" idx="13"/>
          </p:nvPr>
        </p:nvSpPr>
        <p:spPr>
          <a:xfrm>
            <a:off x="628648" y="1658885"/>
            <a:ext cx="7886700" cy="4703955"/>
          </a:xfrm>
        </p:spPr>
        <p:txBody>
          <a:bodyPr>
            <a:normAutofit/>
          </a:bodyPr>
          <a:lstStyle/>
          <a:p>
            <a:pPr marL="0" indent="0">
              <a:buNone/>
            </a:pPr>
            <a:r>
              <a:rPr lang="en-US" sz="2800" dirty="0"/>
              <a:t>These grasslands start at an elevation of above 3000m grow up to the region just below the snowline. They are common in both the main Himalayan regions as well as the barren cold deserts of the Tran Himalaya. Low alpine grasslands are common with the vegetation not growing higher than 1.5m. The vegetation consists mainly of the black juniper, the drooping juniper; willow are the common trees.</a:t>
            </a:r>
            <a:endParaRPr sz="280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048608"/>
          <p:cNvSpPr>
            <a:spLocks noGrp="1"/>
          </p:cNvSpPr>
          <p:nvPr>
            <p:ph type="title"/>
          </p:nvPr>
        </p:nvSpPr>
        <p:spPr>
          <a:xfrm>
            <a:off x="683048" y="627962"/>
            <a:ext cx="2875400" cy="1142953"/>
          </a:xfrm>
        </p:spPr>
        <p:txBody>
          <a:bodyPr/>
          <a:lstStyle/>
          <a:p>
            <a:r>
              <a:rPr lang="en-US" sz="3200" dirty="0"/>
              <a:t>DEFINITION</a:t>
            </a:r>
          </a:p>
        </p:txBody>
      </p:sp>
      <p:sp>
        <p:nvSpPr>
          <p:cNvPr id="1048607" name="Content Placeholder 1048609"/>
          <p:cNvSpPr>
            <a:spLocks noGrp="1"/>
          </p:cNvSpPr>
          <p:nvPr>
            <p:ph sz="quarter" idx="13"/>
          </p:nvPr>
        </p:nvSpPr>
        <p:spPr>
          <a:xfrm>
            <a:off x="862766" y="2139497"/>
            <a:ext cx="7886700" cy="3043215"/>
          </a:xfrm>
        </p:spPr>
        <p:txBody>
          <a:bodyPr/>
          <a:lstStyle/>
          <a:p>
            <a:pPr marL="0" indent="0">
              <a:buNone/>
            </a:pPr>
            <a:r>
              <a:rPr lang="en-US"/>
              <a:t>A forest is a large area dominated by trees. Hundreds of more precise.</a:t>
            </a:r>
          </a:p>
          <a:p>
            <a:pPr marL="0" indent="0">
              <a:buNone/>
            </a:pPr>
            <a:r>
              <a:rPr lang="en-US"/>
              <a:t>                             </a:t>
            </a:r>
          </a:p>
          <a:p>
            <a:pPr marL="0" indent="0">
              <a:buNone/>
            </a:pPr>
            <a:r>
              <a:rPr lang="en-US"/>
              <a:t>A forest is a large area where trees grow close together</a:t>
            </a:r>
          </a:p>
          <a:p>
            <a:pPr marL="0" indent="0">
              <a:buNone/>
            </a:pPr>
            <a:endParaRPr lang="en-US"/>
          </a:p>
        </p:txBody>
      </p:sp>
    </p:spTree>
  </p:cSld>
  <p:clrMapOvr>
    <a:masterClrMapping/>
  </p:clrMapOvr>
  <p:transition spd="slow">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048697"/>
          <p:cNvSpPr>
            <a:spLocks noGrp="1"/>
          </p:cNvSpPr>
          <p:nvPr>
            <p:ph type="title"/>
          </p:nvPr>
        </p:nvSpPr>
        <p:spPr>
          <a:xfrm>
            <a:off x="541426" y="565869"/>
            <a:ext cx="4030574" cy="1091025"/>
          </a:xfrm>
        </p:spPr>
        <p:txBody>
          <a:bodyPr/>
          <a:lstStyle/>
          <a:p>
            <a:r>
              <a:rPr lang="en-US" sz="3200" dirty="0"/>
              <a:t>ALPINE FOREST
</a:t>
            </a:r>
            <a:endParaRPr lang="en-US"/>
          </a:p>
        </p:txBody>
      </p:sp>
      <p:pic>
        <p:nvPicPr>
          <p:cNvPr id="2097161" name="Picture 2097160"/>
          <p:cNvPicPr>
            <a:picLocks/>
          </p:cNvPicPr>
          <p:nvPr/>
        </p:nvPicPr>
        <p:blipFill>
          <a:blip r:embed="rId2"/>
          <a:stretch>
            <a:fillRect/>
          </a:stretch>
        </p:blipFill>
        <p:spPr>
          <a:xfrm>
            <a:off x="608354" y="1656894"/>
            <a:ext cx="7864004" cy="47384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614"/>
          <p:cNvSpPr>
            <a:spLocks noGrp="1"/>
          </p:cNvSpPr>
          <p:nvPr>
            <p:ph type="title"/>
          </p:nvPr>
        </p:nvSpPr>
        <p:spPr>
          <a:xfrm>
            <a:off x="1951348" y="2904612"/>
            <a:ext cx="4661213" cy="1048775"/>
          </a:xfrm>
        </p:spPr>
        <p:txBody>
          <a:bodyPr/>
          <a:lstStyle/>
          <a:p>
            <a:r>
              <a:rPr lang="en-US" dirty="0"/>
              <a:t>Thank You...!</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048597"/>
          <p:cNvSpPr>
            <a:spLocks noGrp="1"/>
          </p:cNvSpPr>
          <p:nvPr>
            <p:ph type="title"/>
          </p:nvPr>
        </p:nvSpPr>
        <p:spPr>
          <a:xfrm rot="21600000">
            <a:off x="278191" y="392627"/>
            <a:ext cx="4845055" cy="869906"/>
          </a:xfrm>
        </p:spPr>
        <p:txBody>
          <a:bodyPr>
            <a:noAutofit/>
          </a:bodyPr>
          <a:lstStyle/>
          <a:p>
            <a:r>
              <a:rPr lang="en-US" sz="3200" dirty="0"/>
              <a:t>EVERGREEN FOREST
</a:t>
            </a:r>
          </a:p>
        </p:txBody>
      </p:sp>
      <p:sp>
        <p:nvSpPr>
          <p:cNvPr id="1048609" name="Content Placeholder 1048598"/>
          <p:cNvSpPr>
            <a:spLocks noGrp="1"/>
          </p:cNvSpPr>
          <p:nvPr>
            <p:ph sz="quarter" idx="13"/>
          </p:nvPr>
        </p:nvSpPr>
        <p:spPr>
          <a:xfrm>
            <a:off x="714826" y="1534581"/>
            <a:ext cx="7716123" cy="4892798"/>
          </a:xfrm>
        </p:spPr>
        <p:txBody>
          <a:bodyPr>
            <a:normAutofit fontScale="96429" lnSpcReduction="10000"/>
          </a:bodyPr>
          <a:lstStyle/>
          <a:p>
            <a:pPr marL="0" indent="0">
              <a:buNone/>
            </a:pPr>
            <a:r>
              <a:rPr lang="en-US" sz="2800"/>
              <a:t>Evergreen Forests grow in the high rainfall areas of the Western Ghats, North Eastern India and the Andaman and Nicobar Islands. These forests grow in areas where the monsoon lasts for several months. The trees overlap with each other to form a continuous canopy. Thus very little light penetrates down to the forest floor. Only a few shade living plants can grow in the ground layer in areas where some light filters down from the closed canopy. The forest abounds in animal life and is most rich in insect life.</a:t>
            </a:r>
            <a:endParaRPr sz="2800"/>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048669"/>
          <p:cNvSpPr>
            <a:spLocks noGrp="1"/>
          </p:cNvSpPr>
          <p:nvPr>
            <p:ph type="title"/>
          </p:nvPr>
        </p:nvSpPr>
        <p:spPr>
          <a:xfrm>
            <a:off x="-188573" y="403560"/>
            <a:ext cx="6217373" cy="1144862"/>
          </a:xfrm>
        </p:spPr>
        <p:txBody>
          <a:bodyPr>
            <a:normAutofit fontScale="90000"/>
          </a:bodyPr>
          <a:lstStyle/>
          <a:p>
            <a:r>
              <a:rPr lang="en-US"/>
              <a:t>EVERGREEN FOREST 
</a:t>
            </a:r>
          </a:p>
        </p:txBody>
      </p:sp>
      <p:pic>
        <p:nvPicPr>
          <p:cNvPr id="2097154" name="Picture 2097151"/>
          <p:cNvPicPr>
            <a:picLocks/>
          </p:cNvPicPr>
          <p:nvPr/>
        </p:nvPicPr>
        <p:blipFill>
          <a:blip r:embed="rId2"/>
          <a:stretch>
            <a:fillRect/>
          </a:stretch>
        </p:blipFill>
        <p:spPr>
          <a:xfrm>
            <a:off x="438195" y="1548422"/>
            <a:ext cx="8208287" cy="48888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048593"/>
          <p:cNvSpPr>
            <a:spLocks noGrp="1"/>
          </p:cNvSpPr>
          <p:nvPr>
            <p:ph type="title"/>
          </p:nvPr>
        </p:nvSpPr>
        <p:spPr>
          <a:xfrm>
            <a:off x="309873" y="723801"/>
            <a:ext cx="4563166" cy="1233758"/>
          </a:xfrm>
        </p:spPr>
        <p:txBody>
          <a:bodyPr>
            <a:normAutofit fontScale="90000"/>
          </a:bodyPr>
          <a:lstStyle/>
          <a:p>
            <a:r>
              <a:rPr lang="en-US" sz="3600" dirty="0"/>
              <a:t>MANGROVE FOREST</a:t>
            </a:r>
            <a:r>
              <a:rPr lang="en-US" sz="4444" dirty="0"/>
              <a:t>
</a:t>
            </a:r>
          </a:p>
        </p:txBody>
      </p:sp>
      <p:sp>
        <p:nvSpPr>
          <p:cNvPr id="1048612" name="Content Placeholder 1048594"/>
          <p:cNvSpPr>
            <a:spLocks noGrp="1"/>
          </p:cNvSpPr>
          <p:nvPr>
            <p:ph sz="quarter" idx="13"/>
          </p:nvPr>
        </p:nvSpPr>
        <p:spPr>
          <a:xfrm>
            <a:off x="682246" y="2064561"/>
            <a:ext cx="7571682" cy="3925564"/>
          </a:xfrm>
        </p:spPr>
        <p:txBody>
          <a:bodyPr/>
          <a:lstStyle/>
          <a:p>
            <a:pPr marL="0" indent="0">
              <a:buNone/>
            </a:pPr>
            <a:r>
              <a:rPr lang="en-US" sz="2800" dirty="0"/>
              <a:t>Mangrove Forests grow along the coast especially in the river deltas. These plants are able to grow in a mix of saline and fresh water. They grow luxuriantly in muddy areas covered with silt that the rivers have brought down. The mangrove trees have breathing roots that emerge from the mud banks.</a:t>
            </a:r>
            <a:endParaRPr sz="2800"/>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048671"/>
          <p:cNvSpPr>
            <a:spLocks noGrp="1"/>
          </p:cNvSpPr>
          <p:nvPr>
            <p:ph type="title"/>
          </p:nvPr>
        </p:nvSpPr>
        <p:spPr/>
        <p:txBody>
          <a:bodyPr>
            <a:normAutofit fontScale="90000"/>
          </a:bodyPr>
          <a:lstStyle/>
          <a:p>
            <a:r>
              <a:rPr lang="en-US" sz="4444"/>
              <a:t>MANGROVE FOREST
</a:t>
            </a:r>
            <a:endParaRPr lang="en-US"/>
          </a:p>
        </p:txBody>
      </p:sp>
      <p:pic>
        <p:nvPicPr>
          <p:cNvPr id="2097155" name="Picture 2097153"/>
          <p:cNvPicPr>
            <a:picLocks/>
          </p:cNvPicPr>
          <p:nvPr/>
        </p:nvPicPr>
        <p:blipFill>
          <a:blip r:embed="rId2"/>
          <a:stretch>
            <a:fillRect/>
          </a:stretch>
        </p:blipFill>
        <p:spPr>
          <a:xfrm>
            <a:off x="523999" y="1747655"/>
            <a:ext cx="8085168" cy="4633500"/>
          </a:xfrm>
          <a:prstGeom prst="rect">
            <a:avLst/>
          </a:prstGeom>
        </p:spPr>
      </p:pic>
      <p:sp>
        <p:nvSpPr>
          <p:cNvPr id="1048614" name="TextBox 1048613"/>
          <p:cNvSpPr txBox="1"/>
          <p:nvPr/>
        </p:nvSpPr>
        <p:spPr>
          <a:xfrm>
            <a:off x="523999" y="360209"/>
            <a:ext cx="5257776" cy="1196341"/>
          </a:xfrm>
          <a:prstGeom prst="rect">
            <a:avLst/>
          </a:prstGeom>
        </p:spPr>
        <p:txBody>
          <a:bodyPr wrap="square" rtlCol="0">
            <a:spAutoFit/>
          </a:bodyPr>
          <a:lstStyle/>
          <a:p>
            <a:r>
              <a:rPr lang="en-US" sz="3600" dirty="0"/>
              <a:t>MANGROVE FOREST</a:t>
            </a:r>
            <a:r>
              <a:rPr lang="en-US" sz="4444" dirty="0"/>
              <a:t>
</a:t>
            </a:r>
            <a:endParaRPr lang="en-US" sz="2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048589"/>
          <p:cNvSpPr>
            <a:spLocks noGrp="1"/>
          </p:cNvSpPr>
          <p:nvPr>
            <p:ph type="title"/>
          </p:nvPr>
        </p:nvSpPr>
        <p:spPr>
          <a:xfrm>
            <a:off x="200992" y="258220"/>
            <a:ext cx="4596203" cy="1209135"/>
          </a:xfrm>
        </p:spPr>
        <p:txBody>
          <a:bodyPr>
            <a:normAutofit fontScale="90000"/>
          </a:bodyPr>
          <a:lstStyle/>
          <a:p>
            <a:r>
              <a:rPr lang="en-US" sz="3600" dirty="0"/>
              <a:t>DECIDUOUS FOREST</a:t>
            </a:r>
            <a:r>
              <a:rPr lang="en-US" dirty="0"/>
              <a:t>
</a:t>
            </a:r>
          </a:p>
        </p:txBody>
      </p:sp>
      <p:sp>
        <p:nvSpPr>
          <p:cNvPr id="1048616" name="Content Placeholder 1048590"/>
          <p:cNvSpPr>
            <a:spLocks noGrp="1"/>
          </p:cNvSpPr>
          <p:nvPr>
            <p:ph sz="quarter" idx="13"/>
          </p:nvPr>
        </p:nvSpPr>
        <p:spPr>
          <a:xfrm>
            <a:off x="385059" y="1467354"/>
            <a:ext cx="8373881" cy="5111368"/>
          </a:xfrm>
        </p:spPr>
        <p:txBody>
          <a:bodyPr>
            <a:normAutofit/>
          </a:bodyPr>
          <a:lstStyle/>
          <a:p>
            <a:pPr marL="0" indent="0">
              <a:buNone/>
            </a:pPr>
            <a:r>
              <a:rPr lang="en-US" sz="2800" dirty="0"/>
              <a:t>Deciduous Forests are found in regions with a moderate amount of seasonal rainfall that lasts for only a few months. Most of the forests in which Teak trees grow are of this type. The deciduous trees shed their leaves during the winter and hot summer months. In March or April they regain their fresh leaves just before the monsoon, when they grow vigorously in response to the rains. The forest frequently has thick undergrowth as light can penetrate easily onto the forest floor.</a:t>
            </a:r>
            <a:endParaRPr sz="2800"/>
          </a:p>
        </p:txBody>
      </p:sp>
    </p:spTree>
  </p:cSld>
  <p:clrMapOvr>
    <a:masterClrMapping/>
  </p:clrMapOvr>
  <p:transition spd="slow">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048673"/>
          <p:cNvSpPr>
            <a:spLocks noGrp="1"/>
          </p:cNvSpPr>
          <p:nvPr>
            <p:ph type="title"/>
          </p:nvPr>
        </p:nvSpPr>
        <p:spPr/>
        <p:txBody>
          <a:bodyPr>
            <a:normAutofit fontScale="90000"/>
          </a:bodyPr>
          <a:lstStyle/>
          <a:p>
            <a:r>
              <a:rPr lang="en-US"/>
              <a:t>DECIDUOUS FOREST
</a:t>
            </a:r>
          </a:p>
        </p:txBody>
      </p:sp>
      <p:pic>
        <p:nvPicPr>
          <p:cNvPr id="2097156" name="Picture 2097154"/>
          <p:cNvPicPr>
            <a:picLocks/>
          </p:cNvPicPr>
          <p:nvPr/>
        </p:nvPicPr>
        <p:blipFill>
          <a:blip r:embed="rId2"/>
          <a:stretch>
            <a:fillRect/>
          </a:stretch>
        </p:blipFill>
        <p:spPr>
          <a:xfrm>
            <a:off x="628650" y="1266601"/>
            <a:ext cx="7837453" cy="4514659"/>
          </a:xfrm>
          <a:prstGeom prst="rect">
            <a:avLst/>
          </a:prstGeom>
        </p:spPr>
      </p:pic>
      <p:sp>
        <p:nvSpPr>
          <p:cNvPr id="1048618" name="TextBox 1048675"/>
          <p:cNvSpPr txBox="1"/>
          <p:nvPr/>
        </p:nvSpPr>
        <p:spPr>
          <a:xfrm>
            <a:off x="623237" y="5989162"/>
            <a:ext cx="8179240" cy="574039"/>
          </a:xfrm>
          <a:prstGeom prst="rect">
            <a:avLst/>
          </a:prstGeom>
        </p:spPr>
        <p:txBody>
          <a:bodyPr wrap="square" rtlCol="0">
            <a:spAutoFit/>
          </a:bodyPr>
          <a:lstStyle/>
          <a:p>
            <a:r>
              <a:rPr lang="en-US" sz="2800" dirty="0">
                <a:solidFill>
                  <a:srgbClr val="000000"/>
                </a:solidFill>
              </a:rPr>
              <a:t>Deciduous forest during the beginning of the rain   </a:t>
            </a:r>
          </a:p>
        </p:txBody>
      </p:sp>
      <p:sp>
        <p:nvSpPr>
          <p:cNvPr id="1048619" name="TextBox 1048618"/>
          <p:cNvSpPr txBox="1"/>
          <p:nvPr/>
        </p:nvSpPr>
        <p:spPr>
          <a:xfrm>
            <a:off x="623237" y="330241"/>
            <a:ext cx="5502540" cy="1196341"/>
          </a:xfrm>
          <a:prstGeom prst="rect">
            <a:avLst/>
          </a:prstGeom>
        </p:spPr>
        <p:txBody>
          <a:bodyPr wrap="square" rtlCol="0">
            <a:spAutoFit/>
          </a:bodyPr>
          <a:lstStyle/>
          <a:p>
            <a:r>
              <a:rPr lang="en-US" sz="3600" dirty="0"/>
              <a:t>DECIDUOUS FOREST</a:t>
            </a:r>
            <a:r>
              <a:rPr lang="en-US" sz="2800" dirty="0"/>
              <a:t>
</a:t>
            </a:r>
            <a:endParaRPr lang="en-US" sz="2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048585"/>
          <p:cNvSpPr>
            <a:spLocks noGrp="1"/>
          </p:cNvSpPr>
          <p:nvPr>
            <p:ph type="title"/>
          </p:nvPr>
        </p:nvSpPr>
        <p:spPr>
          <a:xfrm>
            <a:off x="304535" y="657146"/>
            <a:ext cx="4968606" cy="1057619"/>
          </a:xfrm>
        </p:spPr>
        <p:txBody>
          <a:bodyPr>
            <a:normAutofit fontScale="90000"/>
          </a:bodyPr>
          <a:lstStyle/>
          <a:p>
            <a:r>
              <a:rPr lang="en-US" sz="3600" dirty="0"/>
              <a:t>CONIFEROUS FOREST</a:t>
            </a:r>
            <a:r>
              <a:rPr lang="en-US" dirty="0"/>
              <a:t>
</a:t>
            </a:r>
          </a:p>
        </p:txBody>
      </p:sp>
      <p:sp>
        <p:nvSpPr>
          <p:cNvPr id="1048621" name="Content Placeholder 1048586"/>
          <p:cNvSpPr>
            <a:spLocks noGrp="1"/>
          </p:cNvSpPr>
          <p:nvPr>
            <p:ph sz="quarter" idx="13"/>
          </p:nvPr>
        </p:nvSpPr>
        <p:spPr>
          <a:xfrm>
            <a:off x="893054" y="1878171"/>
            <a:ext cx="7886700" cy="4351338"/>
          </a:xfrm>
        </p:spPr>
        <p:txBody>
          <a:bodyPr/>
          <a:lstStyle/>
          <a:p>
            <a:pPr marL="0" indent="0">
              <a:buNone/>
            </a:pPr>
            <a:r>
              <a:rPr lang="en-US" sz="2800" dirty="0"/>
              <a:t>Coniferous Forests grow in the Himalayan mountain region, where the temperatures are low. These forests have tall stately trees with needlelike leaves and downward sloping branches so that the snow can slip off the branches.</a:t>
            </a:r>
            <a:endParaRPr sz="280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On-screen Show (4:3)</PresentationFormat>
  <Paragraphs>37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方正姚体</vt:lpstr>
      <vt:lpstr>Georgia</vt:lpstr>
      <vt:lpstr>Trebuchet MS</vt:lpstr>
      <vt:lpstr>Slipstream</vt:lpstr>
      <vt:lpstr>INTRODUCTION</vt:lpstr>
      <vt:lpstr>DEFINITION</vt:lpstr>
      <vt:lpstr>EVERGREEN FOREST
</vt:lpstr>
      <vt:lpstr>EVERGREEN FOREST 
</vt:lpstr>
      <vt:lpstr>MANGROVE FOREST
</vt:lpstr>
      <vt:lpstr>MANGROVE FOREST
</vt:lpstr>
      <vt:lpstr>DECIDUOUS FOREST
</vt:lpstr>
      <vt:lpstr>DECIDUOUS FOREST
</vt:lpstr>
      <vt:lpstr>CONIFEROUS FOREST
</vt:lpstr>
      <vt:lpstr>CONIFEROUS FOREST
</vt:lpstr>
      <vt:lpstr>BROADLEAVED FOREST
</vt:lpstr>
      <vt:lpstr>BROADLEAVED FOREST
</vt:lpstr>
      <vt:lpstr>WET EVERGREEN FOREST
</vt:lpstr>
      <vt:lpstr>WET EVERGREEN FOREST
</vt:lpstr>
      <vt:lpstr>THORN FOREST
</vt:lpstr>
      <vt:lpstr>THORN FOREST
</vt:lpstr>
      <vt:lpstr>SEMI-EVERGREEN FOREST
</vt:lpstr>
      <vt:lpstr>SEMI-EVERGREEN FOREST
</vt:lpstr>
      <vt:lpstr>ALPINE FOREST
</vt:lpstr>
      <vt:lpstr>ALPINE FOREST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Gokhale Education Society’s  H.P.T. Arts &amp; R.Y.K. Science College,   Name:- Kalpesh Rajesh Gholap Class:- M.A. II Roll No:- 08 Subject:- Gg 301Geography of india with special          referance to maharashtra. Topic:- Major forest types and their distribution in india.</dc:title>
  <dc:creator>user</dc:creator>
  <cp:lastModifiedBy>IQAC</cp:lastModifiedBy>
  <cp:revision>2</cp:revision>
  <dcterms:created xsi:type="dcterms:W3CDTF">2015-05-03T16:30:45Z</dcterms:created>
  <dcterms:modified xsi:type="dcterms:W3CDTF">2020-02-28T08:46:16Z</dcterms:modified>
</cp:coreProperties>
</file>