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1" r:id="rId10"/>
    <p:sldId id="270" r:id="rId11"/>
    <p:sldId id="272" r:id="rId12"/>
    <p:sldId id="273" r:id="rId13"/>
    <p:sldId id="275" r:id="rId14"/>
    <p:sldId id="276" r:id="rId15"/>
    <p:sldId id="278" r:id="rId16"/>
    <p:sldId id="279" r:id="rId17"/>
    <p:sldId id="281" r:id="rId18"/>
    <p:sldId id="283" r:id="rId19"/>
    <p:sldId id="286" r:id="rId20"/>
    <p:sldId id="284" r:id="rId21"/>
    <p:sldId id="288" r:id="rId22"/>
    <p:sldId id="289" r:id="rId23"/>
    <p:sldId id="291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03" r:id="rId33"/>
    <p:sldId id="313" r:id="rId34"/>
    <p:sldId id="308" r:id="rId35"/>
    <p:sldId id="309" r:id="rId36"/>
    <p:sldId id="310" r:id="rId37"/>
    <p:sldId id="311" r:id="rId38"/>
    <p:sldId id="312" r:id="rId39"/>
    <p:sldId id="304" r:id="rId40"/>
    <p:sldId id="305" r:id="rId41"/>
    <p:sldId id="306" r:id="rId42"/>
    <p:sldId id="314" r:id="rId43"/>
    <p:sldId id="315" r:id="rId44"/>
    <p:sldId id="318" r:id="rId45"/>
    <p:sldId id="321" r:id="rId46"/>
    <p:sldId id="324" r:id="rId47"/>
    <p:sldId id="323" r:id="rId48"/>
    <p:sldId id="327" r:id="rId49"/>
    <p:sldId id="328" r:id="rId50"/>
    <p:sldId id="33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93F-1CF4-4393-B44B-3FF10674CD2A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29534-A068-4B91-83BF-15E8366015E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26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7ED6AC-9165-41E0-B73F-BF36411212E9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04063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64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265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5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Fundamentals - Chapter 14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93AF-FB75-410E-9B9D-2515A8F9E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508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9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0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59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48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72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61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985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44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B3AD-1F7C-465D-95C8-FDC842D6F25B}" type="datetimeFigureOut">
              <a:rPr lang="en-IN" smtClean="0"/>
              <a:pPr/>
              <a:t>26-12-2018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CB50-AC4B-4F0C-94AD-F1051CF4D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21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7918648" cy="2448272"/>
          </a:xfrm>
        </p:spPr>
        <p:txBody>
          <a:bodyPr>
            <a:normAutofit/>
          </a:bodyPr>
          <a:lstStyle/>
          <a:p>
            <a:r>
              <a:rPr lang="en-IN" sz="5400" dirty="0" smtClean="0"/>
              <a:t>Functions of Management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452" y="4725144"/>
            <a:ext cx="7232848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Presented by: Prof. </a:t>
            </a:r>
            <a:r>
              <a:rPr lang="en-US" b="1" dirty="0" err="1" smtClean="0">
                <a:solidFill>
                  <a:schemeClr val="tx1"/>
                </a:solidFill>
              </a:rPr>
              <a:t>Ranjana.D.Mahajan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1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Steps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500" dirty="0" smtClean="0">
                <a:latin typeface="+mj-lt"/>
              </a:rPr>
              <a:t>GOFER </a:t>
            </a:r>
            <a:r>
              <a:rPr lang="en-US" sz="4500" dirty="0">
                <a:latin typeface="+mj-lt"/>
              </a:rPr>
              <a:t>(Leon Mann-1980</a:t>
            </a:r>
            <a:r>
              <a:rPr lang="en-US" sz="4500" dirty="0"/>
              <a:t>)</a:t>
            </a: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66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Goals</a:t>
            </a:r>
            <a:r>
              <a:rPr lang="en-IN" dirty="0"/>
              <a:t>: Survey values and objectives.</a:t>
            </a:r>
          </a:p>
          <a:p>
            <a:pPr marL="0" indent="0">
              <a:buNone/>
            </a:pPr>
            <a:r>
              <a:rPr lang="en-IN" b="1" dirty="0"/>
              <a:t>Options</a:t>
            </a:r>
            <a:r>
              <a:rPr lang="en-IN" dirty="0"/>
              <a:t>: Consider alternative actions.</a:t>
            </a:r>
          </a:p>
          <a:p>
            <a:pPr marL="0" indent="0">
              <a:buNone/>
            </a:pPr>
            <a:r>
              <a:rPr lang="en-IN" b="1" dirty="0"/>
              <a:t>Facts</a:t>
            </a:r>
            <a:r>
              <a:rPr lang="en-IN" dirty="0"/>
              <a:t>: Search for information.</a:t>
            </a:r>
          </a:p>
          <a:p>
            <a:pPr marL="0" indent="0">
              <a:buNone/>
            </a:pPr>
            <a:r>
              <a:rPr lang="en-IN" b="1" dirty="0"/>
              <a:t>Effects</a:t>
            </a:r>
            <a:r>
              <a:rPr lang="en-IN" dirty="0"/>
              <a:t>: Weigh the consequences of options.</a:t>
            </a:r>
          </a:p>
          <a:p>
            <a:pPr marL="0" indent="0">
              <a:buNone/>
            </a:pPr>
            <a:r>
              <a:rPr lang="en-IN" b="1" dirty="0"/>
              <a:t>Review</a:t>
            </a:r>
            <a:r>
              <a:rPr lang="en-IN" dirty="0"/>
              <a:t>: Plan for implementing the options.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500" dirty="0" smtClean="0">
                <a:latin typeface="+mj-lt"/>
              </a:rPr>
              <a:t>DECIDE </a:t>
            </a:r>
            <a:r>
              <a:rPr lang="en-US" sz="4500" dirty="0">
                <a:latin typeface="+mj-lt"/>
              </a:rPr>
              <a:t>(Kristina-2008)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Define </a:t>
            </a:r>
            <a:r>
              <a:rPr lang="en-IN" dirty="0"/>
              <a:t>the problem</a:t>
            </a:r>
          </a:p>
          <a:p>
            <a:pPr marL="0" indent="0">
              <a:buNone/>
            </a:pPr>
            <a:r>
              <a:rPr lang="en-IN" b="1" dirty="0"/>
              <a:t>Establish or Enumerate</a:t>
            </a:r>
            <a:r>
              <a:rPr lang="en-IN" dirty="0"/>
              <a:t> all the criteria (constraints)</a:t>
            </a:r>
          </a:p>
          <a:p>
            <a:pPr marL="0" indent="0">
              <a:buNone/>
            </a:pPr>
            <a:r>
              <a:rPr lang="en-IN" b="1" dirty="0"/>
              <a:t>Consider or Collect </a:t>
            </a:r>
            <a:r>
              <a:rPr lang="en-IN" dirty="0"/>
              <a:t>all the alternatives</a:t>
            </a:r>
          </a:p>
          <a:p>
            <a:pPr marL="0" indent="0">
              <a:buNone/>
            </a:pPr>
            <a:r>
              <a:rPr lang="en-IN" b="1" dirty="0"/>
              <a:t>Identify</a:t>
            </a:r>
            <a:r>
              <a:rPr lang="en-IN" dirty="0"/>
              <a:t> the best alternative</a:t>
            </a:r>
          </a:p>
          <a:p>
            <a:pPr marL="0" indent="0">
              <a:buNone/>
            </a:pPr>
            <a:r>
              <a:rPr lang="en-IN" b="1" dirty="0"/>
              <a:t>Develop and </a:t>
            </a:r>
            <a:r>
              <a:rPr lang="en-IN" b="1" dirty="0" smtClean="0"/>
              <a:t>Implement</a:t>
            </a:r>
            <a:r>
              <a:rPr lang="en-IN" dirty="0" smtClean="0"/>
              <a:t> </a:t>
            </a:r>
            <a:r>
              <a:rPr lang="en-IN" dirty="0"/>
              <a:t>a plan of action</a:t>
            </a:r>
          </a:p>
          <a:p>
            <a:pPr marL="0" indent="0">
              <a:buNone/>
            </a:pPr>
            <a:r>
              <a:rPr lang="en-US" b="1" dirty="0"/>
              <a:t>Evaluate</a:t>
            </a:r>
            <a:r>
              <a:rPr lang="en-US" dirty="0"/>
              <a:t> the solution and examine feedback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124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Qualitative (Subjective, long term)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Quantitative (Based on past data)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Time Series (Historical data for future decision)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Casual / Economic (Relations among variables)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Judgmental / Delphi (Opinions and subjective probability)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19719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Definition:</a:t>
            </a:r>
            <a:endParaRPr lang="en-IN" sz="4000" b="1" dirty="0" smtClean="0"/>
          </a:p>
          <a:p>
            <a:pPr algn="just"/>
            <a:r>
              <a:rPr lang="en-IN" dirty="0" smtClean="0"/>
              <a:t>To </a:t>
            </a:r>
            <a:r>
              <a:rPr lang="en-IN" dirty="0"/>
              <a:t>put in order; arrange in an orderly </a:t>
            </a:r>
            <a:r>
              <a:rPr lang="en-IN" dirty="0" smtClean="0"/>
              <a:t>way</a:t>
            </a:r>
          </a:p>
          <a:p>
            <a:pPr algn="just"/>
            <a:r>
              <a:rPr lang="en-IN" dirty="0"/>
              <a:t>To cause to have an orderly, functional, or coherent </a:t>
            </a:r>
            <a:r>
              <a:rPr lang="en-IN" dirty="0" smtClean="0"/>
              <a:t>structure</a:t>
            </a:r>
          </a:p>
          <a:p>
            <a:pPr algn="just"/>
            <a:r>
              <a:rPr lang="en-US" dirty="0" smtClean="0"/>
              <a:t>The activity or skill of coordinating people and other resources </a:t>
            </a:r>
          </a:p>
          <a:p>
            <a:pPr algn="just"/>
            <a:r>
              <a:rPr lang="en-IN" b="1" dirty="0"/>
              <a:t>Organization is a process</a:t>
            </a:r>
            <a:r>
              <a:rPr lang="en-IN" dirty="0"/>
              <a:t> which integrates different type of activities to achieve organizational goals and </a:t>
            </a:r>
            <a:r>
              <a:rPr lang="en-IN" dirty="0" smtClean="0"/>
              <a:t>objectives.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703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Organizing: Purpose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 make </a:t>
            </a:r>
            <a:r>
              <a:rPr lang="en-IN" dirty="0"/>
              <a:t>the management simple and efficient</a:t>
            </a:r>
          </a:p>
          <a:p>
            <a:r>
              <a:rPr lang="en-IN" dirty="0" smtClean="0"/>
              <a:t>To encourage </a:t>
            </a:r>
            <a:r>
              <a:rPr lang="en-IN" dirty="0"/>
              <a:t>specialization</a:t>
            </a:r>
          </a:p>
          <a:p>
            <a:r>
              <a:rPr lang="en-IN" dirty="0" smtClean="0"/>
              <a:t>To improve </a:t>
            </a:r>
            <a:r>
              <a:rPr lang="en-IN" dirty="0"/>
              <a:t>techniques</a:t>
            </a:r>
          </a:p>
          <a:p>
            <a:r>
              <a:rPr lang="en-IN" dirty="0" smtClean="0"/>
              <a:t>To encourage </a:t>
            </a:r>
            <a:r>
              <a:rPr lang="en-IN" dirty="0"/>
              <a:t>constructive thinking</a:t>
            </a:r>
          </a:p>
          <a:p>
            <a:r>
              <a:rPr lang="en-IN" dirty="0" smtClean="0"/>
              <a:t>To increase </a:t>
            </a:r>
            <a:r>
              <a:rPr lang="en-IN" dirty="0"/>
              <a:t>productivity </a:t>
            </a:r>
          </a:p>
          <a:p>
            <a:r>
              <a:rPr lang="en-IN" dirty="0" smtClean="0"/>
              <a:t>To accelerate </a:t>
            </a:r>
            <a:r>
              <a:rPr lang="en-IN" dirty="0"/>
              <a:t>the progress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246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Organizing: Principles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Clarity of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Span of Control / Supervision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Scalar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Unity of Command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97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Organization Types /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Line: D</a:t>
            </a:r>
            <a:r>
              <a:rPr lang="en-IN" dirty="0" err="1" smtClean="0"/>
              <a:t>irect</a:t>
            </a:r>
            <a:r>
              <a:rPr lang="en-IN" dirty="0" smtClean="0"/>
              <a:t> </a:t>
            </a:r>
            <a:r>
              <a:rPr lang="en-IN" dirty="0"/>
              <a:t>vertical relationships between different </a:t>
            </a:r>
            <a:r>
              <a:rPr lang="en-IN" dirty="0" smtClean="0"/>
              <a:t>levels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Functional: </a:t>
            </a:r>
            <a:r>
              <a:rPr lang="en-IN" dirty="0"/>
              <a:t>A position intended to provide expertise, </a:t>
            </a:r>
            <a:r>
              <a:rPr lang="en-IN" dirty="0" smtClean="0"/>
              <a:t>and supporting </a:t>
            </a:r>
            <a:r>
              <a:rPr lang="en-IN" dirty="0"/>
              <a:t>the line positions.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Composite: D</a:t>
            </a:r>
            <a:r>
              <a:rPr lang="en-IN" dirty="0" err="1" smtClean="0"/>
              <a:t>irect</a:t>
            </a:r>
            <a:r>
              <a:rPr lang="en-IN" dirty="0"/>
              <a:t>, vertical relationships between different levels and also specialists </a:t>
            </a:r>
            <a:r>
              <a:rPr lang="en-IN" dirty="0" smtClean="0"/>
              <a:t>for </a:t>
            </a:r>
            <a:r>
              <a:rPr lang="en-IN" dirty="0"/>
              <a:t>advising and assisting line managers.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Committee: Collective decisions with creative thinking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Project: </a:t>
            </a:r>
            <a:r>
              <a:rPr lang="en-US" dirty="0" err="1" smtClean="0"/>
              <a:t>Te</a:t>
            </a:r>
            <a:r>
              <a:rPr lang="en-IN" dirty="0" err="1" smtClean="0"/>
              <a:t>mporary</a:t>
            </a:r>
            <a:r>
              <a:rPr lang="en-IN" dirty="0" smtClean="0"/>
              <a:t> </a:t>
            </a:r>
            <a:r>
              <a:rPr lang="en-IN" dirty="0"/>
              <a:t>organisation designed to achieve specific results by using teams of specialists from different functional areas 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Matrix: P</a:t>
            </a:r>
            <a:r>
              <a:rPr lang="en-IN" dirty="0" err="1" smtClean="0"/>
              <a:t>ermanent</a:t>
            </a:r>
            <a:r>
              <a:rPr lang="en-IN" dirty="0" smtClean="0"/>
              <a:t> </a:t>
            </a:r>
            <a:r>
              <a:rPr lang="en-IN" dirty="0"/>
              <a:t>organisation designed to achieve specific results by using teams of specialists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Hybrid: Or</a:t>
            </a:r>
            <a:r>
              <a:rPr lang="en-IN" dirty="0" err="1" smtClean="0"/>
              <a:t>ganisations</a:t>
            </a:r>
            <a:r>
              <a:rPr lang="en-IN" dirty="0" smtClean="0"/>
              <a:t> help in facing environmental </a:t>
            </a:r>
            <a:r>
              <a:rPr lang="en-IN" dirty="0"/>
              <a:t>uncertainty </a:t>
            </a:r>
            <a:r>
              <a:rPr lang="en-IN" dirty="0" smtClean="0"/>
              <a:t>along with providing functional expertise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516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Staffing: Nature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algn="just"/>
            <a:r>
              <a:rPr lang="en-IN" sz="2800" dirty="0"/>
              <a:t>The selection and training of individuals for specific job functions, and charging them with the </a:t>
            </a:r>
            <a:r>
              <a:rPr lang="en-IN" sz="2800" dirty="0" smtClean="0"/>
              <a:t>associated responsibilities.</a:t>
            </a:r>
          </a:p>
          <a:p>
            <a:pPr algn="just"/>
            <a:r>
              <a:rPr lang="en-IN" sz="2800" dirty="0" smtClean="0"/>
              <a:t>The </a:t>
            </a:r>
            <a:r>
              <a:rPr lang="en-IN" sz="2800" dirty="0"/>
              <a:t>term ‘Staffing’ relates to the recruitment, selection, development, training and compensation of the </a:t>
            </a:r>
            <a:r>
              <a:rPr lang="en-IN" sz="2800" dirty="0" smtClean="0"/>
              <a:t>personnel</a:t>
            </a:r>
            <a:r>
              <a:rPr lang="en-IN" sz="2800" dirty="0"/>
              <a:t>. </a:t>
            </a:r>
            <a:endParaRPr lang="en-IN" sz="2800" dirty="0" smtClean="0"/>
          </a:p>
          <a:p>
            <a:pPr algn="just"/>
            <a:r>
              <a:rPr lang="en-IN" sz="2800" dirty="0" smtClean="0"/>
              <a:t>Staffing </a:t>
            </a:r>
            <a:r>
              <a:rPr lang="en-IN" sz="2800" dirty="0"/>
              <a:t>is an integral part of </a:t>
            </a:r>
            <a:r>
              <a:rPr lang="en-IN" sz="2800" dirty="0" smtClean="0"/>
              <a:t>HRM. </a:t>
            </a:r>
          </a:p>
          <a:p>
            <a:pPr algn="just"/>
            <a:r>
              <a:rPr lang="en-IN" sz="2800" dirty="0" smtClean="0"/>
              <a:t>It </a:t>
            </a:r>
            <a:r>
              <a:rPr lang="en-IN" sz="2800" dirty="0"/>
              <a:t>facilitates procurement and placement of right people on the right jobs</a:t>
            </a:r>
            <a:r>
              <a:rPr lang="en-IN" sz="2800" dirty="0" smtClean="0"/>
              <a:t>.</a:t>
            </a:r>
          </a:p>
          <a:p>
            <a:pPr marL="0" indent="0" algn="just">
              <a:buNone/>
            </a:pPr>
            <a:r>
              <a:rPr lang="en-US" sz="2800" dirty="0" smtClean="0"/>
              <a:t>	a) People Centered  b)</a:t>
            </a:r>
            <a:r>
              <a:rPr lang="en-US" sz="2800" dirty="0"/>
              <a:t> Continuous </a:t>
            </a:r>
            <a:r>
              <a:rPr lang="en-US" sz="2800" dirty="0" smtClean="0"/>
              <a:t>process</a:t>
            </a:r>
          </a:p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en-US" sz="2800" dirty="0" smtClean="0"/>
              <a:t>c)Concerned with human skill</a:t>
            </a:r>
          </a:p>
          <a:p>
            <a:pPr marL="0" indent="0" algn="just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6693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Staffing: Purpose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sz="3600" dirty="0" smtClean="0"/>
              <a:t>To meet the need of organisation</a:t>
            </a:r>
          </a:p>
          <a:p>
            <a:r>
              <a:rPr lang="en-US" sz="3600" dirty="0" smtClean="0"/>
              <a:t>To acquire necessary skills</a:t>
            </a:r>
          </a:p>
          <a:p>
            <a:r>
              <a:rPr lang="en-US" sz="3600" dirty="0" smtClean="0"/>
              <a:t>To ensure legitimate compensation</a:t>
            </a:r>
          </a:p>
          <a:p>
            <a:r>
              <a:rPr lang="en-US" sz="3600" dirty="0" smtClean="0"/>
              <a:t>To forecast skill requirements</a:t>
            </a:r>
          </a:p>
          <a:p>
            <a:r>
              <a:rPr lang="en-US" sz="3600" dirty="0" smtClean="0"/>
              <a:t>To conduct exit interview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331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Preliminary / Screening Interview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 Blank (Applicant’s Data)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Written Test (Aptitude, Reasoning, Intelligence)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Employment Interview (Competency Testing)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Medical Examination (Physical fitness)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Reference Check (Identification)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Appointment Letter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002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Recruitment vs Selection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09546"/>
              </p:ext>
            </p:extLst>
          </p:nvPr>
        </p:nvGraphicFramePr>
        <p:xfrm>
          <a:off x="251520" y="1052737"/>
          <a:ext cx="8568951" cy="5688630"/>
        </p:xfrm>
        <a:graphic>
          <a:graphicData uri="http://schemas.openxmlformats.org/drawingml/2006/table">
            <a:tbl>
              <a:tblPr/>
              <a:tblGrid>
                <a:gridCol w="2088232"/>
                <a:gridCol w="3624402"/>
                <a:gridCol w="2856317"/>
              </a:tblGrid>
              <a:tr h="494373">
                <a:tc>
                  <a:txBody>
                    <a:bodyPr/>
                    <a:lstStyle/>
                    <a:p>
                      <a:r>
                        <a:rPr lang="en-IN" sz="2000" b="1" dirty="0"/>
                        <a:t>Basis</a:t>
                      </a:r>
                      <a:endParaRPr lang="en-IN" sz="2000" dirty="0"/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Recruitment</a:t>
                      </a:r>
                      <a:endParaRPr lang="en-IN" sz="2000" dirty="0"/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Selection</a:t>
                      </a:r>
                      <a:endParaRPr lang="en-IN" sz="2000" dirty="0"/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6772">
                <a:tc>
                  <a:txBody>
                    <a:bodyPr/>
                    <a:lstStyle/>
                    <a:p>
                      <a:r>
                        <a:rPr lang="en-IN" sz="2000" dirty="0"/>
                        <a:t>Meaning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an activity of establishing contact between employers and applicants.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 process of picking up more competent and suitable employees.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132">
                <a:tc>
                  <a:txBody>
                    <a:bodyPr/>
                    <a:lstStyle/>
                    <a:p>
                      <a:r>
                        <a:rPr lang="en-IN" sz="2000" dirty="0"/>
                        <a:t>Objective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encourages large number of Candidates for a job.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attempts at rejecting unsuitable candidates.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373">
                <a:tc>
                  <a:txBody>
                    <a:bodyPr/>
                    <a:lstStyle/>
                    <a:p>
                      <a:r>
                        <a:rPr lang="en-IN" sz="2000" dirty="0"/>
                        <a:t>Process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 simple process.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Complicated </a:t>
                      </a:r>
                      <a:r>
                        <a:rPr lang="en-IN" sz="2000" dirty="0"/>
                        <a:t>process.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976">
                <a:tc>
                  <a:txBody>
                    <a:bodyPr/>
                    <a:lstStyle/>
                    <a:p>
                      <a:r>
                        <a:rPr lang="en-IN" sz="2000" dirty="0"/>
                        <a:t>Hurdles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Not </a:t>
                      </a:r>
                      <a:r>
                        <a:rPr lang="en-IN" sz="2000" dirty="0"/>
                        <a:t>many hurdles.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Many hurdles 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373">
                <a:tc>
                  <a:txBody>
                    <a:bodyPr/>
                    <a:lstStyle/>
                    <a:p>
                      <a:r>
                        <a:rPr lang="en-IN" sz="2000" dirty="0"/>
                        <a:t>Approach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 positive approach.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 negative approach.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373">
                <a:tc>
                  <a:txBody>
                    <a:bodyPr/>
                    <a:lstStyle/>
                    <a:p>
                      <a:r>
                        <a:rPr lang="en-IN" sz="2000"/>
                        <a:t>Sequence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proceeds selection.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follows recruitment.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885">
                <a:tc>
                  <a:txBody>
                    <a:bodyPr/>
                    <a:lstStyle/>
                    <a:p>
                      <a:r>
                        <a:rPr lang="en-IN" sz="2000"/>
                        <a:t>Economy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an economical method.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It is an expensive method.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373">
                <a:tc>
                  <a:txBody>
                    <a:bodyPr/>
                    <a:lstStyle/>
                    <a:p>
                      <a:r>
                        <a:rPr lang="en-IN" sz="2000"/>
                        <a:t>Time Consuming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Less time is required.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More time is required.</a:t>
                      </a:r>
                    </a:p>
                  </a:txBody>
                  <a:tcPr marL="66169" marR="66169" marT="66169" marB="661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24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dirty="0" smtClean="0"/>
              <a:t>It is the basic function of management. </a:t>
            </a:r>
          </a:p>
          <a:p>
            <a:pPr algn="just"/>
            <a:r>
              <a:rPr lang="en-IN" dirty="0" smtClean="0"/>
              <a:t>It deals with chalking out a future course of action &amp; deciding in advance the most appropriate course of actions for achievement of pre-determined goals. </a:t>
            </a:r>
          </a:p>
          <a:p>
            <a:pPr algn="just"/>
            <a:r>
              <a:rPr lang="en-IN" dirty="0" smtClean="0"/>
              <a:t>According to KOONTZ, “Planning is deciding in advance - what to do, when to do &amp; how to do. It bridges the gap from where we are &amp; where we want to be”. </a:t>
            </a:r>
          </a:p>
        </p:txBody>
      </p:sp>
    </p:spTree>
    <p:extLst>
      <p:ext uri="{BB962C8B-B14F-4D97-AF65-F5344CB8AC3E}">
        <p14:creationId xmlns:p14="http://schemas.microsoft.com/office/powerpoint/2010/main" val="2751698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/ Orientation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Employee’s layout </a:t>
            </a:r>
          </a:p>
          <a:p>
            <a:r>
              <a:rPr lang="en-IN" dirty="0"/>
              <a:t>Type of organizational structure </a:t>
            </a:r>
          </a:p>
          <a:p>
            <a:r>
              <a:rPr lang="en-IN" dirty="0"/>
              <a:t>Departmental goals </a:t>
            </a:r>
          </a:p>
          <a:p>
            <a:r>
              <a:rPr lang="en-IN" dirty="0"/>
              <a:t>Organizational layout </a:t>
            </a:r>
          </a:p>
          <a:p>
            <a:r>
              <a:rPr lang="en-IN" dirty="0"/>
              <a:t>General rules and regulations </a:t>
            </a:r>
          </a:p>
          <a:p>
            <a:r>
              <a:rPr lang="en-IN" dirty="0"/>
              <a:t>Standing Orders </a:t>
            </a:r>
          </a:p>
          <a:p>
            <a:r>
              <a:rPr lang="en-IN" dirty="0"/>
              <a:t>Grievance </a:t>
            </a:r>
            <a:r>
              <a:rPr lang="en-IN" dirty="0" smtClean="0"/>
              <a:t>redressal system / procedure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18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sinessjargons.com/wp-content/uploads/2015/10/career-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Appraisal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Performance Appraisal is the systematic evaluation of the performance of employees and to understand the abilities of a person for further growth and development.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supervisors measure the pay of employees and compare it with targets and plans.</a:t>
            </a:r>
          </a:p>
          <a:p>
            <a:pPr algn="just"/>
            <a:r>
              <a:rPr lang="en-IN" dirty="0" smtClean="0"/>
              <a:t>The </a:t>
            </a:r>
            <a:r>
              <a:rPr lang="en-IN" dirty="0"/>
              <a:t>employers are in position to guide the employees for a better performance.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075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Importance </a:t>
            </a:r>
            <a:r>
              <a:rPr lang="en-IN" dirty="0"/>
              <a:t>of </a:t>
            </a:r>
            <a:r>
              <a:rPr lang="en-IN" dirty="0" smtClean="0"/>
              <a:t>Directing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Points that emphasize the importance of directing in an organisation are: </a:t>
            </a:r>
            <a:endParaRPr lang="en-IN" dirty="0" smtClean="0"/>
          </a:p>
          <a:p>
            <a:pPr marL="0" indent="0" algn="just">
              <a:buNone/>
            </a:pPr>
            <a:r>
              <a:rPr lang="en-IN" dirty="0" smtClean="0"/>
              <a:t>1</a:t>
            </a:r>
            <a:r>
              <a:rPr lang="en-IN" dirty="0"/>
              <a:t>. Initiates Actions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2</a:t>
            </a:r>
            <a:r>
              <a:rPr lang="en-IN" dirty="0"/>
              <a:t>. Integrates Employees’ Efforts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3</a:t>
            </a:r>
            <a:r>
              <a:rPr lang="en-IN" dirty="0"/>
              <a:t>. Means of Motivation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4</a:t>
            </a:r>
            <a:r>
              <a:rPr lang="en-IN" dirty="0"/>
              <a:t>. Facilitates Changes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5</a:t>
            </a:r>
            <a:r>
              <a:rPr lang="en-IN" dirty="0"/>
              <a:t>. Balance in the Organisation!</a:t>
            </a:r>
          </a:p>
        </p:txBody>
      </p:sp>
    </p:spTree>
    <p:extLst>
      <p:ext uri="{BB962C8B-B14F-4D97-AF65-F5344CB8AC3E}">
        <p14:creationId xmlns:p14="http://schemas.microsoft.com/office/powerpoint/2010/main" val="170526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8051-A190-4A24-8A41-DC09292E238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Supervision 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dirty="0" smtClean="0"/>
              <a:t>Responsibility </a:t>
            </a:r>
            <a:r>
              <a:rPr lang="en-US" altLang="en-US" dirty="0"/>
              <a:t>of sustaining </a:t>
            </a:r>
            <a:r>
              <a:rPr lang="en-US" altLang="en-US" dirty="0" smtClean="0"/>
              <a:t>employee </a:t>
            </a:r>
            <a:r>
              <a:rPr lang="en-US" altLang="en-US" dirty="0"/>
              <a:t>morale;</a:t>
            </a:r>
          </a:p>
          <a:p>
            <a:pPr algn="just">
              <a:lnSpc>
                <a:spcPct val="90000"/>
              </a:lnSpc>
            </a:pPr>
            <a:r>
              <a:rPr lang="en-US" altLang="en-US" dirty="0" smtClean="0"/>
              <a:t>Helping employees </a:t>
            </a:r>
            <a:r>
              <a:rPr lang="en-US" altLang="en-US" dirty="0"/>
              <a:t>with </a:t>
            </a:r>
            <a:r>
              <a:rPr lang="en-US" altLang="en-US" dirty="0" smtClean="0"/>
              <a:t> </a:t>
            </a:r>
            <a:r>
              <a:rPr lang="en-US" altLang="en-US" dirty="0"/>
              <a:t>discouragements and </a:t>
            </a:r>
            <a:r>
              <a:rPr lang="en-US" altLang="en-US" dirty="0" smtClean="0"/>
              <a:t>discontents</a:t>
            </a:r>
            <a:endParaRPr lang="en-US" altLang="en-US" dirty="0"/>
          </a:p>
          <a:p>
            <a:pPr algn="just">
              <a:lnSpc>
                <a:spcPct val="90000"/>
              </a:lnSpc>
            </a:pPr>
            <a:r>
              <a:rPr lang="en-US" altLang="en-US" dirty="0" smtClean="0"/>
              <a:t>Giving employees </a:t>
            </a:r>
            <a:r>
              <a:rPr lang="en-US" altLang="en-US" dirty="0"/>
              <a:t>a sense of: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worth as professionals;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belonging to the </a:t>
            </a:r>
            <a:r>
              <a:rPr lang="en-US" altLang="en-US" dirty="0" smtClean="0"/>
              <a:t>organisation;</a:t>
            </a:r>
            <a:endParaRPr lang="en-US" altLang="en-US" dirty="0"/>
          </a:p>
          <a:p>
            <a:pPr lvl="1" algn="just">
              <a:lnSpc>
                <a:spcPct val="90000"/>
              </a:lnSpc>
            </a:pPr>
            <a:r>
              <a:rPr lang="en-US" altLang="en-US" dirty="0"/>
              <a:t>security in their performance.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4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E054-88AD-49E6-B088-C214BE5B559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Supervisors</a:t>
            </a:r>
            <a:endParaRPr lang="en-US" alt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dirty="0"/>
              <a:t>Translate the policies and </a:t>
            </a:r>
            <a:r>
              <a:rPr lang="en-US" altLang="en-US" dirty="0" smtClean="0"/>
              <a:t>objectives into </a:t>
            </a:r>
            <a:r>
              <a:rPr lang="en-US" altLang="en-US" dirty="0"/>
              <a:t>specific work duties and timelines;</a:t>
            </a:r>
          </a:p>
          <a:p>
            <a:pPr algn="just">
              <a:lnSpc>
                <a:spcPct val="90000"/>
              </a:lnSpc>
            </a:pPr>
            <a:r>
              <a:rPr lang="en-US" altLang="en-US" dirty="0"/>
              <a:t>Select the jobs to be completed;</a:t>
            </a:r>
          </a:p>
          <a:p>
            <a:pPr algn="just">
              <a:lnSpc>
                <a:spcPct val="90000"/>
              </a:lnSpc>
            </a:pPr>
            <a:r>
              <a:rPr lang="en-US" altLang="en-US" dirty="0"/>
              <a:t>Assign </a:t>
            </a:r>
            <a:r>
              <a:rPr lang="en-US" altLang="en-US" dirty="0" smtClean="0"/>
              <a:t>the </a:t>
            </a:r>
            <a:r>
              <a:rPr lang="en-US" altLang="en-US" dirty="0"/>
              <a:t>jobs;</a:t>
            </a:r>
          </a:p>
          <a:p>
            <a:pPr algn="just">
              <a:lnSpc>
                <a:spcPct val="90000"/>
              </a:lnSpc>
            </a:pPr>
            <a:r>
              <a:rPr lang="en-US" altLang="en-US" dirty="0"/>
              <a:t>Determine when the jobs will be completed;</a:t>
            </a:r>
          </a:p>
          <a:p>
            <a:pPr algn="just">
              <a:lnSpc>
                <a:spcPct val="90000"/>
              </a:lnSpc>
            </a:pPr>
            <a:r>
              <a:rPr lang="en-US" altLang="en-US" dirty="0"/>
              <a:t>Review whether or not the work is being completed and up to </a:t>
            </a:r>
            <a:r>
              <a:rPr lang="en-US" altLang="en-US" dirty="0" smtClean="0"/>
              <a:t>standards</a:t>
            </a:r>
            <a:r>
              <a:rPr lang="en-US" altLang="en-US" dirty="0"/>
              <a:t>;</a:t>
            </a:r>
          </a:p>
          <a:p>
            <a:pPr algn="just">
              <a:lnSpc>
                <a:spcPct val="90000"/>
              </a:lnSpc>
            </a:pPr>
            <a:r>
              <a:rPr lang="en-US" altLang="en-US" dirty="0"/>
              <a:t>Evaluate employees</a:t>
            </a:r>
            <a:r>
              <a:rPr lang="en-US" altLang="en-US" dirty="0" smtClean="0"/>
              <a:t>;</a:t>
            </a:r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21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08FB-0CF1-44E3-8EE6-4B1437E6F1E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568952" cy="597666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dirty="0"/>
              <a:t>Educate </a:t>
            </a:r>
            <a:r>
              <a:rPr lang="en-US" altLang="en-US" dirty="0" smtClean="0"/>
              <a:t>employees </a:t>
            </a:r>
            <a:r>
              <a:rPr lang="en-US" altLang="en-US" dirty="0"/>
              <a:t>on the goals and objectives of the </a:t>
            </a:r>
            <a:r>
              <a:rPr lang="en-US" altLang="en-US" dirty="0" smtClean="0"/>
              <a:t>organisation</a:t>
            </a:r>
            <a:endParaRPr lang="en-US" altLang="en-US" dirty="0"/>
          </a:p>
          <a:p>
            <a:pPr algn="just">
              <a:lnSpc>
                <a:spcPct val="90000"/>
              </a:lnSpc>
            </a:pPr>
            <a:r>
              <a:rPr lang="en-US" altLang="en-US" dirty="0"/>
              <a:t>Assure that employees behave in a manner as </a:t>
            </a:r>
            <a:r>
              <a:rPr lang="en-US" altLang="en-US" dirty="0" smtClean="0"/>
              <a:t>per expectations</a:t>
            </a:r>
            <a:endParaRPr lang="en-US" altLang="en-US" dirty="0"/>
          </a:p>
          <a:p>
            <a:pPr algn="just">
              <a:lnSpc>
                <a:spcPct val="90000"/>
              </a:lnSpc>
            </a:pPr>
            <a:r>
              <a:rPr lang="en-US" altLang="en-US" dirty="0"/>
              <a:t>Resolve conflict: 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3200" dirty="0"/>
              <a:t>between </a:t>
            </a:r>
            <a:r>
              <a:rPr lang="en-US" altLang="en-US" sz="3200" dirty="0" smtClean="0"/>
              <a:t>employees;</a:t>
            </a:r>
            <a:endParaRPr lang="en-US" altLang="en-US" sz="3200" dirty="0"/>
          </a:p>
          <a:p>
            <a:pPr lvl="1" algn="just">
              <a:lnSpc>
                <a:spcPct val="90000"/>
              </a:lnSpc>
            </a:pPr>
            <a:r>
              <a:rPr lang="en-US" altLang="en-US" sz="3200" dirty="0"/>
              <a:t>Between the </a:t>
            </a:r>
            <a:r>
              <a:rPr lang="en-US" altLang="en-US" sz="3200" dirty="0" smtClean="0"/>
              <a:t>organisation and employees;</a:t>
            </a:r>
            <a:endParaRPr lang="en-US" altLang="en-US" sz="3200" dirty="0"/>
          </a:p>
          <a:p>
            <a:pPr lvl="1" algn="just">
              <a:lnSpc>
                <a:spcPct val="90000"/>
              </a:lnSpc>
            </a:pPr>
            <a:r>
              <a:rPr lang="en-US" altLang="en-US" sz="3200" dirty="0"/>
              <a:t>Between units within the </a:t>
            </a:r>
            <a:r>
              <a:rPr lang="en-US" altLang="en-US" sz="3200" dirty="0" smtClean="0"/>
              <a:t>organisation;</a:t>
            </a:r>
            <a:endParaRPr lang="en-US" altLang="en-US" sz="32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3200" b="1" dirty="0"/>
              <a:t>The supervisor is the bridge between higher levels </a:t>
            </a:r>
            <a:r>
              <a:rPr lang="en-US" altLang="en-US" sz="3200" b="1" dirty="0" smtClean="0"/>
              <a:t>of administration </a:t>
            </a:r>
            <a:r>
              <a:rPr lang="en-US" altLang="en-US" sz="3200" b="1" dirty="0"/>
              <a:t>and the </a:t>
            </a:r>
            <a:r>
              <a:rPr lang="en-US" altLang="en-US" sz="3200" b="1" dirty="0" smtClean="0"/>
              <a:t>employee.</a:t>
            </a:r>
          </a:p>
        </p:txBody>
      </p:sp>
    </p:spTree>
    <p:extLst>
      <p:ext uri="{BB962C8B-B14F-4D97-AF65-F5344CB8AC3E}">
        <p14:creationId xmlns:p14="http://schemas.microsoft.com/office/powerpoint/2010/main" val="7565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096000"/>
            <a:ext cx="3657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bg2"/>
                </a:solidFill>
              </a:rPr>
              <a:t>Management - Chapter 14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A8D2F-63C1-4596-AEF0-A3B516998B3B}" type="slidenum">
              <a:rPr lang="en-US" altLang="en-US" sz="1400" smtClean="0">
                <a:solidFill>
                  <a:schemeClr val="bg2"/>
                </a:solidFill>
              </a:rPr>
              <a:pPr/>
              <a:t>27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smtClean="0"/>
              <a:t>Motivation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1556792"/>
            <a:ext cx="8151440" cy="4824536"/>
          </a:xfrm>
          <a:noFill/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altLang="en-US" sz="2800" dirty="0" smtClean="0"/>
              <a:t>Basic motivational concepts</a:t>
            </a:r>
          </a:p>
          <a:p>
            <a:pPr lvl="1">
              <a:buSzPct val="90000"/>
            </a:pPr>
            <a:r>
              <a:rPr lang="en-US" altLang="en-US" dirty="0" smtClean="0"/>
              <a:t>Motivation</a:t>
            </a:r>
            <a:r>
              <a:rPr lang="en-US" altLang="en-US" dirty="0" smtClean="0">
                <a:cs typeface="Times New Roman" pitchFamily="18" charset="0"/>
              </a:rPr>
              <a:t>—the forces within the individual that account for the level, direction, and persistence of effort expended at work.</a:t>
            </a:r>
          </a:p>
          <a:p>
            <a:pPr lvl="1">
              <a:buSzPct val="90000"/>
            </a:pPr>
            <a:r>
              <a:rPr lang="en-US" altLang="en-US" dirty="0" smtClean="0"/>
              <a:t>Reward</a:t>
            </a:r>
            <a:r>
              <a:rPr lang="en-US" altLang="en-US" dirty="0" smtClean="0">
                <a:cs typeface="Times New Roman" pitchFamily="18" charset="0"/>
              </a:rPr>
              <a:t>—a </a:t>
            </a:r>
            <a:r>
              <a:rPr lang="en-US" altLang="en-US" dirty="0" smtClean="0"/>
              <a:t>work outcome of positive value to the individual</a:t>
            </a:r>
          </a:p>
          <a:p>
            <a:pPr lvl="1"/>
            <a:r>
              <a:rPr lang="en-US" altLang="en-US" dirty="0" smtClean="0"/>
              <a:t>Extrinsic rewards</a:t>
            </a:r>
            <a:r>
              <a:rPr lang="en-US" altLang="en-US" dirty="0" smtClean="0">
                <a:cs typeface="Times New Roman" pitchFamily="18" charset="0"/>
              </a:rPr>
              <a:t>—valued outcomes given to someone by another person.</a:t>
            </a:r>
          </a:p>
          <a:p>
            <a:pPr lvl="1"/>
            <a:r>
              <a:rPr lang="en-US" altLang="en-US" dirty="0" smtClean="0">
                <a:cs typeface="Times New Roman" pitchFamily="18" charset="0"/>
              </a:rPr>
              <a:t>Intrinsic rewards—valued outcomes that occur naturally as a person works on a task.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8598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096000"/>
            <a:ext cx="3657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bg2"/>
                </a:solidFill>
              </a:rPr>
              <a:t>Management - Chapter 14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893FFD-D538-4C25-9680-206F11469EFE}" type="slidenum">
              <a:rPr lang="en-US" altLang="en-US" sz="1400" smtClean="0">
                <a:solidFill>
                  <a:schemeClr val="bg2"/>
                </a:solidFill>
              </a:rPr>
              <a:pPr/>
              <a:t>28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717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Motivational Theories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en-US" sz="2800" dirty="0" smtClean="0"/>
              <a:t>Types of motivation theories</a:t>
            </a:r>
          </a:p>
          <a:p>
            <a:pPr lvl="1" algn="just"/>
            <a:r>
              <a:rPr lang="en-US" altLang="en-US" dirty="0" smtClean="0"/>
              <a:t>Content theories</a:t>
            </a:r>
          </a:p>
          <a:p>
            <a:pPr lvl="2" algn="just"/>
            <a:r>
              <a:rPr lang="en-US" altLang="en-US" sz="2800" dirty="0" smtClean="0">
                <a:cs typeface="Times New Roman" pitchFamily="18" charset="0"/>
              </a:rPr>
              <a:t>Human needs and how people with different needs may respond to different work situations.</a:t>
            </a:r>
          </a:p>
          <a:p>
            <a:pPr lvl="1" algn="just"/>
            <a:r>
              <a:rPr lang="en-US" altLang="en-US" dirty="0" smtClean="0"/>
              <a:t>Process theories</a:t>
            </a:r>
          </a:p>
          <a:p>
            <a:pPr lvl="2" algn="just"/>
            <a:r>
              <a:rPr lang="en-US" altLang="en-US" sz="2800" dirty="0" smtClean="0"/>
              <a:t>How people give meaning to rewards and make decisions on various work-related behaviors.</a:t>
            </a:r>
          </a:p>
          <a:p>
            <a:pPr lvl="1" algn="just"/>
            <a:r>
              <a:rPr lang="en-US" altLang="en-US" dirty="0" smtClean="0"/>
              <a:t>Reinforcement theory</a:t>
            </a:r>
          </a:p>
          <a:p>
            <a:pPr lvl="2" algn="just"/>
            <a:r>
              <a:rPr lang="en-US" altLang="en-US" sz="2800" dirty="0" smtClean="0"/>
              <a:t>How people’s behavior is influenced by environmental consequences.</a:t>
            </a:r>
          </a:p>
        </p:txBody>
      </p:sp>
    </p:spTree>
    <p:extLst>
      <p:ext uri="{BB962C8B-B14F-4D97-AF65-F5344CB8AC3E}">
        <p14:creationId xmlns:p14="http://schemas.microsoft.com/office/powerpoint/2010/main" val="22430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096000"/>
            <a:ext cx="3429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bg2"/>
                </a:solidFill>
              </a:rPr>
              <a:t>Management - Chapter 14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C67299-E3EC-476A-9AC6-4B48CA905896}" type="slidenum">
              <a:rPr lang="en-US" altLang="en-US" sz="1400" smtClean="0">
                <a:solidFill>
                  <a:schemeClr val="bg2"/>
                </a:solidFill>
              </a:rPr>
              <a:pPr/>
              <a:t>29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04800"/>
            <a:ext cx="8007424" cy="110797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Content Theories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Importance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It is rightly said “</a:t>
            </a:r>
            <a:r>
              <a:rPr lang="en-IN" b="1" dirty="0" smtClean="0"/>
              <a:t>Well plan is half done</a:t>
            </a:r>
            <a:r>
              <a:rPr lang="en-IN" dirty="0" smtClean="0"/>
              <a:t>”. Therefore planning takes into consideration available &amp; prospective human and physical resources of the organization so as to get effective co-ordination, contribution &amp; perfect adjustment.</a:t>
            </a:r>
          </a:p>
          <a:p>
            <a:pPr algn="just"/>
            <a:r>
              <a:rPr lang="en-IN" dirty="0" smtClean="0"/>
              <a:t>It is an intellectual activity and it also helps in avoiding confusion, uncertainties, risks, wastages etc.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0436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3200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bg2"/>
                </a:solidFill>
              </a:rPr>
              <a:t>Management - Chapter 14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39E90D-0CE5-41F3-A87C-58666ED1FFD4}" type="slidenum">
              <a:rPr lang="en-US" altLang="en-US" sz="1400" smtClean="0">
                <a:solidFill>
                  <a:schemeClr val="bg2"/>
                </a:solidFill>
              </a:rPr>
              <a:pPr/>
              <a:t>30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Process Theories of Motivation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800" dirty="0" smtClean="0"/>
              <a:t>Process theories of motivation </a:t>
            </a:r>
            <a:r>
              <a:rPr lang="en-US" altLang="en-US" sz="2800" dirty="0" smtClean="0">
                <a:cs typeface="Times New Roman" pitchFamily="18" charset="0"/>
              </a:rPr>
              <a:t>…</a:t>
            </a:r>
            <a:endParaRPr lang="en-US" altLang="en-US" sz="2800" dirty="0" smtClean="0"/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How people make choices to work hard or not.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Choices are based on: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2800" dirty="0" smtClean="0"/>
              <a:t>Individual preferences.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2800" dirty="0" smtClean="0"/>
              <a:t>Available rewards.</a:t>
            </a:r>
          </a:p>
          <a:p>
            <a:pPr lvl="2" algn="just">
              <a:lnSpc>
                <a:spcPct val="90000"/>
              </a:lnSpc>
            </a:pPr>
            <a:r>
              <a:rPr lang="en-US" altLang="en-US" sz="2800" dirty="0" smtClean="0"/>
              <a:t>Possible work outcomes.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800" dirty="0" smtClean="0"/>
              <a:t>Types of process theories: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Equity theory.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Expectancy theory.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Goal-setting theory.</a:t>
            </a:r>
          </a:p>
        </p:txBody>
      </p:sp>
    </p:spTree>
    <p:extLst>
      <p:ext uri="{BB962C8B-B14F-4D97-AF65-F5344CB8AC3E}">
        <p14:creationId xmlns:p14="http://schemas.microsoft.com/office/powerpoint/2010/main" val="28676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05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bg2"/>
                </a:solidFill>
              </a:rPr>
              <a:t>Management - Chapter 14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ED997E-4EC6-448A-A181-5D39ADCEE8B9}" type="slidenum">
              <a:rPr lang="en-US" altLang="en-US" sz="1400" smtClean="0">
                <a:solidFill>
                  <a:schemeClr val="bg2"/>
                </a:solidFill>
              </a:rPr>
              <a:pPr/>
              <a:t>31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 </a:t>
            </a:r>
            <a:r>
              <a:rPr lang="en-US" altLang="en-US" dirty="0" smtClean="0"/>
              <a:t>Elements of Expectancy </a:t>
            </a:r>
            <a:r>
              <a:rPr lang="en-US" altLang="en-US" dirty="0"/>
              <a:t>T</a:t>
            </a:r>
            <a:r>
              <a:rPr lang="en-US" altLang="en-US" dirty="0" smtClean="0"/>
              <a:t>heory </a:t>
            </a:r>
            <a:endParaRPr lang="en-US" altLang="en-US" sz="3200" dirty="0" smtClean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05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bg2"/>
                </a:solidFill>
              </a:rPr>
              <a:t>Management - Chapter 14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D807B7-D8F0-416F-B0F7-8FF65DA84E93}" type="slidenum">
              <a:rPr lang="en-US" altLang="en-US" sz="1400" smtClean="0">
                <a:solidFill>
                  <a:schemeClr val="bg2"/>
                </a:solidFill>
              </a:rPr>
              <a:pPr/>
              <a:t>32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Reinforcement Theory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1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560840" cy="4525963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is an ability to influence a group toward achievement of goals.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Use of authority inherent in designated rank to obtain compliance from organisational members.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3964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sz="4100" dirty="0"/>
              <a:t>The trait </a:t>
            </a:r>
            <a:r>
              <a:rPr lang="en-IN" sz="4100" dirty="0" smtClean="0"/>
              <a:t>theory </a:t>
            </a:r>
            <a:r>
              <a:rPr lang="en-IN" sz="4100" dirty="0"/>
              <a:t>believes that people are either born or are made with certain qualities that will make them excel in leadership roles. </a:t>
            </a:r>
            <a:endParaRPr lang="en-IN" sz="4100" dirty="0" smtClean="0"/>
          </a:p>
          <a:p>
            <a:pPr algn="just"/>
            <a:r>
              <a:rPr lang="en-IN" sz="4100" dirty="0" smtClean="0"/>
              <a:t>Certain </a:t>
            </a:r>
            <a:r>
              <a:rPr lang="en-IN" sz="4100" dirty="0"/>
              <a:t>qualities </a:t>
            </a:r>
            <a:r>
              <a:rPr lang="en-IN" sz="4100" dirty="0" smtClean="0"/>
              <a:t>like </a:t>
            </a:r>
            <a:r>
              <a:rPr lang="en-IN" sz="4100" dirty="0"/>
              <a:t>intelligence, sense of responsibility, </a:t>
            </a:r>
            <a:r>
              <a:rPr lang="en-IN" sz="4100" dirty="0" smtClean="0"/>
              <a:t>creativity and other values puts anyone in the shoes of a good leader. </a:t>
            </a:r>
          </a:p>
          <a:p>
            <a:pPr algn="just"/>
            <a:r>
              <a:rPr lang="en-IN" sz="4100" dirty="0" smtClean="0"/>
              <a:t>The trait theory of leadership focused on analysing mental, physical and social characteristic that are common among leaders.</a:t>
            </a:r>
          </a:p>
          <a:p>
            <a:pPr marL="0" indent="0">
              <a:buNone/>
            </a:pP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1974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Behavioural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580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/>
              <a:t>With </a:t>
            </a:r>
            <a:r>
              <a:rPr lang="en-IN" dirty="0"/>
              <a:t>the evolutions in psychometrics, </a:t>
            </a:r>
            <a:r>
              <a:rPr lang="en-IN" dirty="0" smtClean="0"/>
              <a:t>researchers </a:t>
            </a:r>
            <a:r>
              <a:rPr lang="en-IN" dirty="0"/>
              <a:t>were able to measure the cause an effects relationship of specific human behaviours from leaders. </a:t>
            </a:r>
            <a:endParaRPr lang="en-IN" dirty="0" smtClean="0"/>
          </a:p>
          <a:p>
            <a:pPr algn="just"/>
            <a:r>
              <a:rPr lang="en-IN" dirty="0" smtClean="0"/>
              <a:t>From </a:t>
            </a:r>
            <a:r>
              <a:rPr lang="en-IN" dirty="0"/>
              <a:t>this point </a:t>
            </a:r>
            <a:r>
              <a:rPr lang="en-IN" dirty="0" smtClean="0"/>
              <a:t>of view, ‘leaders </a:t>
            </a:r>
            <a:r>
              <a:rPr lang="en-IN" dirty="0"/>
              <a:t>are made not </a:t>
            </a:r>
            <a:r>
              <a:rPr lang="en-IN" dirty="0" smtClean="0"/>
              <a:t>born’.</a:t>
            </a:r>
            <a:endParaRPr lang="en-IN" dirty="0"/>
          </a:p>
          <a:p>
            <a:pPr algn="just"/>
            <a:r>
              <a:rPr lang="en-IN" dirty="0"/>
              <a:t>The behavioural theories </a:t>
            </a:r>
            <a:r>
              <a:rPr lang="en-IN" dirty="0" smtClean="0"/>
              <a:t>divided </a:t>
            </a:r>
            <a:r>
              <a:rPr lang="en-IN" dirty="0"/>
              <a:t>leaders in two categories. </a:t>
            </a:r>
            <a:endParaRPr lang="en-IN" dirty="0" smtClean="0"/>
          </a:p>
          <a:p>
            <a:pPr algn="just"/>
            <a:r>
              <a:rPr lang="en-IN" dirty="0" smtClean="0"/>
              <a:t>Those </a:t>
            </a:r>
            <a:r>
              <a:rPr lang="en-IN" dirty="0"/>
              <a:t>that were concerned with the tasks and those concerned with the people.</a:t>
            </a:r>
          </a:p>
          <a:p>
            <a:pPr marL="0" indent="0" algn="just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0141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Contingency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dirty="0"/>
              <a:t>The Contingency Leadership theory argues that there is no single way of leading and that every leadership style should be based on certain </a:t>
            </a:r>
            <a:r>
              <a:rPr lang="en-IN" dirty="0" smtClean="0"/>
              <a:t>situations.</a:t>
            </a:r>
          </a:p>
          <a:p>
            <a:pPr algn="just"/>
            <a:r>
              <a:rPr lang="en-IN" dirty="0" smtClean="0"/>
              <a:t>It </a:t>
            </a:r>
            <a:r>
              <a:rPr lang="en-IN" dirty="0"/>
              <a:t>signifies that there are certain people who perform at the maximum level in certain places; but at minimal performance when taken </a:t>
            </a:r>
            <a:r>
              <a:rPr lang="en-IN" dirty="0" smtClean="0"/>
              <a:t>out.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8808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en-IN" sz="3600" dirty="0" smtClean="0"/>
              <a:t>Transactional </a:t>
            </a:r>
            <a:r>
              <a:rPr lang="en-IN" sz="3600" dirty="0"/>
              <a:t>theories, also known as exchange theories of leadership, are characterized by a transaction made between the leader and the followers. </a:t>
            </a:r>
            <a:endParaRPr lang="en-IN" sz="3600" dirty="0" smtClean="0"/>
          </a:p>
          <a:p>
            <a:pPr algn="just"/>
            <a:r>
              <a:rPr lang="en-IN" sz="3600" dirty="0" smtClean="0"/>
              <a:t>This </a:t>
            </a:r>
            <a:r>
              <a:rPr lang="en-IN" sz="3600" dirty="0"/>
              <a:t>theory values a positive and mutually beneficial relationship</a:t>
            </a:r>
            <a:r>
              <a:rPr lang="en-IN" sz="3600" dirty="0" smtClean="0"/>
              <a:t>.</a:t>
            </a:r>
          </a:p>
          <a:p>
            <a:pPr marL="0" indent="0" algn="just">
              <a:buNone/>
            </a:pPr>
            <a:r>
              <a:rPr lang="en-IN" sz="3600" dirty="0"/>
              <a:t/>
            </a:r>
            <a:br>
              <a:rPr lang="en-IN" sz="3600" dirty="0"/>
            </a:br>
            <a:endParaRPr lang="en-IN" sz="3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1878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Transformational / Charismatic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The essence of transformational theories is that leaders transform their followers through their inspirational nature and charismatic personalities. </a:t>
            </a:r>
            <a:endParaRPr lang="en-IN" dirty="0" smtClean="0"/>
          </a:p>
          <a:p>
            <a:pPr algn="just"/>
            <a:r>
              <a:rPr lang="en-IN" dirty="0" smtClean="0"/>
              <a:t>Rules </a:t>
            </a:r>
            <a:r>
              <a:rPr lang="en-IN" dirty="0"/>
              <a:t>and regulations are flexible, guided by group norms. </a:t>
            </a:r>
            <a:endParaRPr lang="en-IN" dirty="0" smtClean="0"/>
          </a:p>
          <a:p>
            <a:pPr algn="just"/>
            <a:r>
              <a:rPr lang="en-IN" dirty="0" smtClean="0"/>
              <a:t>These </a:t>
            </a:r>
            <a:r>
              <a:rPr lang="en-IN" dirty="0"/>
              <a:t>attributes provide a sense of </a:t>
            </a:r>
            <a:r>
              <a:rPr lang="en-IN" dirty="0" smtClean="0"/>
              <a:t>belongingness </a:t>
            </a:r>
            <a:r>
              <a:rPr lang="en-IN" dirty="0"/>
              <a:t>for the followers as they can easily identify with </a:t>
            </a:r>
            <a:r>
              <a:rPr lang="en-IN" dirty="0" smtClean="0"/>
              <a:t>the leader.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284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Styles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en-IN" b="1" dirty="0"/>
              <a:t>The </a:t>
            </a:r>
            <a:r>
              <a:rPr lang="en-IN" b="1" dirty="0" smtClean="0"/>
              <a:t>Pacesetting Leader </a:t>
            </a:r>
            <a:r>
              <a:rPr lang="en-IN" dirty="0"/>
              <a:t>expects </a:t>
            </a:r>
            <a:r>
              <a:rPr lang="en-IN" dirty="0" smtClean="0"/>
              <a:t>excellence </a:t>
            </a:r>
            <a:r>
              <a:rPr lang="en-IN" dirty="0"/>
              <a:t>and self-direction. </a:t>
            </a:r>
            <a:r>
              <a:rPr lang="en-IN" dirty="0" smtClean="0"/>
              <a:t>It would be </a:t>
            </a:r>
            <a:r>
              <a:rPr lang="en-IN" dirty="0"/>
              <a:t>“Do as I do, now.” </a:t>
            </a:r>
            <a:r>
              <a:rPr lang="en-IN" dirty="0" smtClean="0"/>
              <a:t>It works </a:t>
            </a:r>
            <a:r>
              <a:rPr lang="en-IN" dirty="0"/>
              <a:t>best when the team is already motivated and </a:t>
            </a:r>
            <a:r>
              <a:rPr lang="en-IN" dirty="0" smtClean="0"/>
              <a:t>skilled.</a:t>
            </a:r>
          </a:p>
          <a:p>
            <a:pPr algn="just"/>
            <a:r>
              <a:rPr lang="en-IN" b="1" dirty="0" smtClean="0"/>
              <a:t>The Authoritative/Power Leader </a:t>
            </a:r>
            <a:r>
              <a:rPr lang="en-IN" dirty="0"/>
              <a:t>mobilizes the team toward a common vision and focuses on end </a:t>
            </a:r>
            <a:r>
              <a:rPr lang="en-IN" dirty="0" smtClean="0"/>
              <a:t>goals. It </a:t>
            </a:r>
            <a:r>
              <a:rPr lang="en-IN" dirty="0"/>
              <a:t>would be “Come with me</a:t>
            </a:r>
            <a:r>
              <a:rPr lang="en-IN" dirty="0" smtClean="0"/>
              <a:t>. ”It </a:t>
            </a:r>
            <a:r>
              <a:rPr lang="en-IN" dirty="0"/>
              <a:t>works best when the team needs a new vision because circumstances have </a:t>
            </a:r>
            <a:r>
              <a:rPr lang="en-IN" dirty="0" smtClean="0"/>
              <a:t>changed.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294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Planning 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1317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/>
              <a:t>Establishment of Objectives</a:t>
            </a:r>
          </a:p>
          <a:p>
            <a:pPr marL="0" indent="0" algn="just">
              <a:buNone/>
            </a:pPr>
            <a:r>
              <a:rPr lang="en-US" sz="2800" dirty="0" smtClean="0"/>
              <a:t>	a) </a:t>
            </a:r>
            <a:r>
              <a:rPr lang="en-IN" sz="2800" dirty="0" smtClean="0"/>
              <a:t>Planning requires a systematic approach. </a:t>
            </a:r>
          </a:p>
          <a:p>
            <a:pPr marL="0" indent="0" algn="just">
              <a:buNone/>
            </a:pPr>
            <a:r>
              <a:rPr lang="en-IN" sz="2800" dirty="0"/>
              <a:t>	</a:t>
            </a:r>
            <a:r>
              <a:rPr lang="en-IN" sz="2800" dirty="0" smtClean="0"/>
              <a:t>b) Starts with the setting of goals  to be achieved.</a:t>
            </a:r>
          </a:p>
          <a:p>
            <a:pPr marL="0" indent="0" algn="just">
              <a:buNone/>
            </a:pPr>
            <a:r>
              <a:rPr lang="en-IN" sz="2800" dirty="0"/>
              <a:t>	</a:t>
            </a:r>
            <a:r>
              <a:rPr lang="en-IN" sz="2800" dirty="0" smtClean="0"/>
              <a:t>c)  Objectives indicate direction of efforts.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2.    </a:t>
            </a:r>
            <a:r>
              <a:rPr lang="en-US" sz="2800" b="1" dirty="0" smtClean="0"/>
              <a:t>Establishment of Planning Premises</a:t>
            </a:r>
          </a:p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en-US" sz="2800" dirty="0" smtClean="0"/>
              <a:t>These</a:t>
            </a:r>
            <a:r>
              <a:rPr lang="en-IN" sz="2800" dirty="0" smtClean="0"/>
              <a:t> are assumptions about the future events. </a:t>
            </a:r>
            <a:endParaRPr lang="en-US" sz="2800" dirty="0" smtClean="0"/>
          </a:p>
          <a:p>
            <a:pPr marL="514350" indent="-514350" algn="just">
              <a:buAutoNum type="arabicPeriod" startAt="3"/>
            </a:pPr>
            <a:r>
              <a:rPr lang="en-US" sz="2800" dirty="0" smtClean="0"/>
              <a:t> </a:t>
            </a:r>
            <a:r>
              <a:rPr lang="en-US" sz="2800" b="1" dirty="0" smtClean="0"/>
              <a:t>Choice of alternative course of action</a:t>
            </a:r>
          </a:p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en-US" sz="2800" dirty="0" smtClean="0"/>
              <a:t>N</a:t>
            </a:r>
            <a:r>
              <a:rPr lang="en-IN" sz="2800" dirty="0" smtClean="0"/>
              <a:t>umber of alternative course of actions have to be</a:t>
            </a:r>
          </a:p>
          <a:p>
            <a:pPr marL="0" indent="0" algn="just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   considered by evaluating their pros and cons.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93905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en-IN" b="1" dirty="0"/>
              <a:t>The </a:t>
            </a:r>
            <a:r>
              <a:rPr lang="en-IN" b="1" dirty="0" smtClean="0"/>
              <a:t>Affiliative </a:t>
            </a:r>
            <a:r>
              <a:rPr lang="en-IN" b="1" dirty="0"/>
              <a:t>leader </a:t>
            </a:r>
            <a:r>
              <a:rPr lang="en-IN" dirty="0" smtClean="0"/>
              <a:t>creates </a:t>
            </a:r>
            <a:r>
              <a:rPr lang="en-IN" dirty="0"/>
              <a:t>emotional bonds that bring a feeling of bonding and belonging to the organization. </a:t>
            </a:r>
            <a:r>
              <a:rPr lang="en-IN" dirty="0" smtClean="0"/>
              <a:t>It </a:t>
            </a:r>
            <a:r>
              <a:rPr lang="en-IN" dirty="0"/>
              <a:t>would be “People come first.” The </a:t>
            </a:r>
            <a:r>
              <a:rPr lang="en-IN" dirty="0" err="1"/>
              <a:t>affiliative</a:t>
            </a:r>
            <a:r>
              <a:rPr lang="en-IN" dirty="0"/>
              <a:t> style works best in times of </a:t>
            </a:r>
            <a:r>
              <a:rPr lang="en-IN" dirty="0" smtClean="0"/>
              <a:t>stress and </a:t>
            </a:r>
            <a:r>
              <a:rPr lang="en-IN" dirty="0"/>
              <a:t>the team needs to rebuild trust. </a:t>
            </a:r>
            <a:endParaRPr lang="en-IN" dirty="0" smtClean="0"/>
          </a:p>
          <a:p>
            <a:pPr algn="just"/>
            <a:r>
              <a:rPr lang="en-IN" b="1" dirty="0" smtClean="0"/>
              <a:t>The Coaching </a:t>
            </a:r>
            <a:r>
              <a:rPr lang="en-IN" b="1" dirty="0"/>
              <a:t>leader </a:t>
            </a:r>
            <a:r>
              <a:rPr lang="en-IN" dirty="0"/>
              <a:t>develops people for the future. </a:t>
            </a:r>
            <a:r>
              <a:rPr lang="en-IN" dirty="0" smtClean="0"/>
              <a:t>It </a:t>
            </a:r>
            <a:r>
              <a:rPr lang="en-IN" dirty="0"/>
              <a:t>would be “Try this.” The coaching style works best when the leader wants to </a:t>
            </a:r>
            <a:r>
              <a:rPr lang="en-IN" dirty="0" smtClean="0"/>
              <a:t> </a:t>
            </a:r>
            <a:r>
              <a:rPr lang="en-IN" dirty="0"/>
              <a:t>build lasting personal strengths that make them more </a:t>
            </a:r>
            <a:r>
              <a:rPr lang="en-IN" dirty="0" smtClean="0"/>
              <a:t>successful.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3345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b="1" dirty="0"/>
              <a:t>The </a:t>
            </a:r>
            <a:r>
              <a:rPr lang="en-IN" b="1" dirty="0" smtClean="0"/>
              <a:t>Coercive/Autocratic </a:t>
            </a:r>
            <a:r>
              <a:rPr lang="en-IN" b="1" dirty="0"/>
              <a:t>leader </a:t>
            </a:r>
            <a:r>
              <a:rPr lang="en-IN" dirty="0"/>
              <a:t>demands immediate compliance. </a:t>
            </a:r>
            <a:r>
              <a:rPr lang="en-IN" dirty="0" smtClean="0"/>
              <a:t>It </a:t>
            </a:r>
            <a:r>
              <a:rPr lang="en-IN" dirty="0"/>
              <a:t>would be “Do what I tell you.” The coercive style is most effective in times of crisis, such as in a company turnaround or a takeover attempt, or during an </a:t>
            </a:r>
            <a:r>
              <a:rPr lang="en-IN" dirty="0" smtClean="0"/>
              <a:t>emergency </a:t>
            </a:r>
            <a:r>
              <a:rPr lang="en-IN" dirty="0"/>
              <a:t>like </a:t>
            </a:r>
            <a:r>
              <a:rPr lang="en-IN" dirty="0" smtClean="0"/>
              <a:t>storm </a:t>
            </a:r>
            <a:r>
              <a:rPr lang="en-IN" dirty="0"/>
              <a:t>or a fire. This style </a:t>
            </a:r>
            <a:r>
              <a:rPr lang="en-IN" dirty="0" smtClean="0"/>
              <a:t>helps to control </a:t>
            </a:r>
            <a:r>
              <a:rPr lang="en-IN" dirty="0"/>
              <a:t>a problem </a:t>
            </a:r>
            <a:r>
              <a:rPr lang="en-IN" dirty="0" smtClean="0"/>
              <a:t> </a:t>
            </a:r>
            <a:r>
              <a:rPr lang="en-IN" dirty="0"/>
              <a:t>when everything else has failed. </a:t>
            </a:r>
            <a:endParaRPr lang="en-IN" dirty="0" smtClean="0"/>
          </a:p>
          <a:p>
            <a:pPr algn="just"/>
            <a:r>
              <a:rPr lang="en-IN" b="1" dirty="0" smtClean="0"/>
              <a:t>The Democratic </a:t>
            </a:r>
            <a:r>
              <a:rPr lang="en-IN" b="1" dirty="0"/>
              <a:t>leader </a:t>
            </a:r>
            <a:r>
              <a:rPr lang="en-IN" dirty="0"/>
              <a:t>builds consensus through participation. </a:t>
            </a:r>
            <a:r>
              <a:rPr lang="en-IN" dirty="0" smtClean="0"/>
              <a:t>It </a:t>
            </a:r>
            <a:r>
              <a:rPr lang="en-IN" dirty="0"/>
              <a:t>would be “What do you think?” The democratic style is most effective when the leader needs the team to </a:t>
            </a:r>
            <a:r>
              <a:rPr lang="en-IN" dirty="0" smtClean="0"/>
              <a:t>have a </a:t>
            </a:r>
            <a:r>
              <a:rPr lang="en-IN" dirty="0"/>
              <a:t>decision, plan, or </a:t>
            </a:r>
            <a:r>
              <a:rPr lang="en-IN" dirty="0" smtClean="0"/>
              <a:t>goal and </a:t>
            </a:r>
            <a:r>
              <a:rPr lang="en-IN" dirty="0"/>
              <a:t>if </a:t>
            </a:r>
            <a:r>
              <a:rPr lang="en-IN" dirty="0" smtClean="0"/>
              <a:t>leader </a:t>
            </a:r>
            <a:r>
              <a:rPr lang="en-IN" dirty="0"/>
              <a:t>needs fresh ideas from qualified teammates. </a:t>
            </a:r>
          </a:p>
        </p:txBody>
      </p:sp>
    </p:spTree>
    <p:extLst>
      <p:ext uri="{BB962C8B-B14F-4D97-AF65-F5344CB8AC3E}">
        <p14:creationId xmlns:p14="http://schemas.microsoft.com/office/powerpoint/2010/main" val="1151382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Communication is the exchange and flow of information and ideas from one person to </a:t>
            </a:r>
            <a:r>
              <a:rPr lang="en-IN" dirty="0" smtClean="0"/>
              <a:t>another.</a:t>
            </a:r>
          </a:p>
          <a:p>
            <a:pPr algn="just"/>
            <a:r>
              <a:rPr lang="en-IN" dirty="0" smtClean="0"/>
              <a:t>Communicating </a:t>
            </a:r>
            <a:r>
              <a:rPr lang="en-IN" dirty="0"/>
              <a:t>with others involves three primary steps:</a:t>
            </a:r>
          </a:p>
          <a:p>
            <a:pPr algn="just"/>
            <a:r>
              <a:rPr lang="en-IN" b="1" dirty="0"/>
              <a:t>Thought</a:t>
            </a:r>
            <a:r>
              <a:rPr lang="en-IN" dirty="0"/>
              <a:t>: First, information exists in the mind of the sender, such as a concept, idea, information, or feelings. </a:t>
            </a:r>
          </a:p>
          <a:p>
            <a:pPr algn="just"/>
            <a:r>
              <a:rPr lang="en-IN" b="1" dirty="0"/>
              <a:t>Encoding</a:t>
            </a:r>
            <a:r>
              <a:rPr lang="en-IN" dirty="0"/>
              <a:t>: Next, a message is sent to a receiver in words or other symbols. </a:t>
            </a:r>
          </a:p>
          <a:p>
            <a:pPr algn="just"/>
            <a:r>
              <a:rPr lang="en-IN" b="1" dirty="0"/>
              <a:t>Decoding</a:t>
            </a:r>
            <a:r>
              <a:rPr lang="en-IN" dirty="0"/>
              <a:t>: Lastly, the receiver translates the words or symbols into a concept or information that he or she can understand. 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0243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Barriers to Effective 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b="1" dirty="0" smtClean="0"/>
              <a:t>Use </a:t>
            </a:r>
            <a:r>
              <a:rPr lang="en-IN" b="1" dirty="0"/>
              <a:t>use of jargon.</a:t>
            </a:r>
            <a:r>
              <a:rPr lang="en-IN" dirty="0"/>
              <a:t> Over-complicated, unfamiliar and/or technical terms. </a:t>
            </a:r>
            <a:endParaRPr lang="en-IN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b="1" dirty="0" smtClean="0"/>
              <a:t>Emotional </a:t>
            </a:r>
            <a:r>
              <a:rPr lang="en-IN" b="1" dirty="0"/>
              <a:t>barriers and taboos.</a:t>
            </a:r>
            <a:r>
              <a:rPr lang="en-IN" dirty="0"/>
              <a:t> Some people may find it difficult to express their emotions and some topics may be completely </a:t>
            </a:r>
            <a:r>
              <a:rPr lang="en-IN" dirty="0" smtClean="0"/>
              <a:t>prohibited.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b="1" dirty="0" smtClean="0"/>
              <a:t>Lack </a:t>
            </a:r>
            <a:r>
              <a:rPr lang="en-IN" b="1" dirty="0"/>
              <a:t>of attention, interest, distractions, or irrelevance to the receiver</a:t>
            </a:r>
            <a:r>
              <a:rPr lang="en-IN" b="1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b="1" dirty="0" smtClean="0"/>
              <a:t>Differences </a:t>
            </a:r>
            <a:r>
              <a:rPr lang="en-IN" b="1" dirty="0"/>
              <a:t>in perception and viewpoint.</a:t>
            </a:r>
            <a:r>
              <a:rPr lang="en-IN" dirty="0"/>
              <a:t> </a:t>
            </a:r>
            <a:endParaRPr lang="en-IN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b="1" dirty="0" smtClean="0"/>
              <a:t>Disabilities </a:t>
            </a:r>
            <a:r>
              <a:rPr lang="en-IN" b="1" dirty="0"/>
              <a:t>such as hearing problems or speech difficulties.</a:t>
            </a:r>
            <a:r>
              <a:rPr lang="en-IN" dirty="0"/>
              <a:t> </a:t>
            </a:r>
            <a:endParaRPr lang="en-IN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b="1" dirty="0" smtClean="0"/>
              <a:t>Physical </a:t>
            </a:r>
            <a:r>
              <a:rPr lang="en-IN" b="1" dirty="0"/>
              <a:t>barriers to non-verbal communication.</a:t>
            </a:r>
            <a:r>
              <a:rPr lang="en-IN" dirty="0"/>
              <a:t> Not being able to see the non-verbal </a:t>
            </a:r>
            <a:r>
              <a:rPr lang="en-IN" dirty="0" smtClean="0"/>
              <a:t>clues</a:t>
            </a:r>
            <a:r>
              <a:rPr lang="en-IN" dirty="0"/>
              <a:t>, gestures, posture and general body language can make communication less effective. </a:t>
            </a:r>
            <a:endParaRPr lang="en-IN" dirty="0" smtClean="0"/>
          </a:p>
          <a:p>
            <a:pPr marL="514350" indent="-514350" algn="just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9936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ed and Importance of Coord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90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Coordination: </a:t>
            </a:r>
            <a:br>
              <a:rPr lang="en-IN" dirty="0" smtClean="0"/>
            </a:br>
            <a:r>
              <a:rPr lang="en-IN" dirty="0" smtClean="0"/>
              <a:t>Essence </a:t>
            </a:r>
            <a:r>
              <a:rPr lang="en-IN" dirty="0"/>
              <a:t>of </a:t>
            </a:r>
            <a:r>
              <a:rPr lang="en-IN" dirty="0" smtClean="0"/>
              <a:t>Management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/>
              <a:t>All </a:t>
            </a:r>
            <a:r>
              <a:rPr lang="en-IN" dirty="0"/>
              <a:t>the functions of management are affected by coordination. </a:t>
            </a:r>
            <a:endParaRPr lang="en-IN" dirty="0" smtClean="0"/>
          </a:p>
          <a:p>
            <a:pPr algn="just"/>
            <a:r>
              <a:rPr lang="en-IN" dirty="0" smtClean="0"/>
              <a:t>Hence </a:t>
            </a:r>
            <a:r>
              <a:rPr lang="en-IN" dirty="0"/>
              <a:t>coordination is essential for achieving the objectives of the organisation. </a:t>
            </a:r>
            <a:endParaRPr lang="en-IN" dirty="0" smtClean="0"/>
          </a:p>
          <a:p>
            <a:pPr algn="just"/>
            <a:r>
              <a:rPr lang="en-IN" dirty="0" smtClean="0"/>
              <a:t>It </a:t>
            </a:r>
            <a:r>
              <a:rPr lang="en-IN" dirty="0"/>
              <a:t>is also required for the survival, growth and profitability of the organisation. </a:t>
            </a:r>
            <a:endParaRPr lang="en-IN" dirty="0" smtClean="0"/>
          </a:p>
          <a:p>
            <a:pPr algn="just"/>
            <a:r>
              <a:rPr lang="en-IN" dirty="0" smtClean="0"/>
              <a:t>Coordination </a:t>
            </a:r>
            <a:r>
              <a:rPr lang="en-IN" dirty="0"/>
              <a:t>encourages team spirit, gives right direction, motivates employees, and makes proper utilisation of resources. </a:t>
            </a:r>
            <a:endParaRPr lang="en-IN" dirty="0" smtClean="0"/>
          </a:p>
          <a:p>
            <a:pPr algn="just"/>
            <a:r>
              <a:rPr lang="en-IN" dirty="0" smtClean="0"/>
              <a:t>Therefore</a:t>
            </a:r>
            <a:r>
              <a:rPr lang="en-IN" dirty="0"/>
              <a:t>, Coordination is rightly called the "</a:t>
            </a:r>
            <a:r>
              <a:rPr lang="en-IN" b="1" dirty="0"/>
              <a:t>Essence of Management</a:t>
            </a:r>
            <a:r>
              <a:rPr lang="en-IN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849099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Controlling: Concept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Controlling </a:t>
            </a:r>
            <a:r>
              <a:rPr lang="en-IN" dirty="0"/>
              <a:t>is a systematic </a:t>
            </a:r>
            <a:r>
              <a:rPr lang="en-IN" dirty="0" smtClean="0"/>
              <a:t>process </a:t>
            </a:r>
            <a:r>
              <a:rPr lang="en-IN" dirty="0"/>
              <a:t>of checking actual performance against the standards </a:t>
            </a:r>
            <a:r>
              <a:rPr lang="en-IN" dirty="0" smtClean="0"/>
              <a:t>with </a:t>
            </a:r>
            <a:r>
              <a:rPr lang="en-IN" dirty="0"/>
              <a:t>a view to ensure adequate progress and also recording such experience as </a:t>
            </a:r>
            <a:r>
              <a:rPr lang="en-IN" dirty="0" smtClean="0"/>
              <a:t>a </a:t>
            </a:r>
            <a:r>
              <a:rPr lang="en-IN" dirty="0"/>
              <a:t>contribution to </a:t>
            </a:r>
            <a:r>
              <a:rPr lang="en-IN" dirty="0" smtClean="0"/>
              <a:t> </a:t>
            </a:r>
            <a:r>
              <a:rPr lang="en-IN" dirty="0"/>
              <a:t>future needs</a:t>
            </a:r>
            <a:r>
              <a:rPr lang="en-IN" dirty="0" smtClean="0"/>
              <a:t>.</a:t>
            </a:r>
            <a:endParaRPr lang="en-IN" dirty="0"/>
          </a:p>
          <a:p>
            <a:pPr algn="just"/>
            <a:r>
              <a:rPr lang="en-IN" dirty="0" smtClean="0"/>
              <a:t>Controlling </a:t>
            </a:r>
            <a:r>
              <a:rPr lang="en-IN" dirty="0"/>
              <a:t>has got two basic purposes</a:t>
            </a:r>
          </a:p>
          <a:p>
            <a:pPr marL="0" indent="0" algn="just">
              <a:buNone/>
            </a:pPr>
            <a:r>
              <a:rPr lang="en-IN" dirty="0" smtClean="0"/>
              <a:t>	It </a:t>
            </a:r>
            <a:r>
              <a:rPr lang="en-IN" dirty="0"/>
              <a:t>facilitates co-ordination </a:t>
            </a:r>
          </a:p>
          <a:p>
            <a:pPr marL="0" indent="0" algn="just">
              <a:buNone/>
            </a:pPr>
            <a:r>
              <a:rPr lang="en-IN" dirty="0" smtClean="0"/>
              <a:t>	It </a:t>
            </a:r>
            <a:r>
              <a:rPr lang="en-IN" dirty="0"/>
              <a:t>helps in planning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3505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05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bg2"/>
                </a:solidFill>
              </a:rPr>
              <a:t>Management - Chapter 8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363809-880E-4E0A-9D5A-83A83B5F8E1E}" type="slidenum">
              <a:rPr lang="en-US" altLang="en-US" sz="1400" smtClean="0">
                <a:solidFill>
                  <a:schemeClr val="bg2"/>
                </a:solidFill>
              </a:rPr>
              <a:pPr/>
              <a:t>47</a:t>
            </a:fld>
            <a:endParaRPr lang="en-US" altLang="en-US" sz="1400" smtClean="0">
              <a:solidFill>
                <a:schemeClr val="bg2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en-US" dirty="0" smtClean="0"/>
              <a:t>Process of Controlling</a:t>
            </a:r>
            <a:endParaRPr lang="en-US" altLang="en-US" sz="3200" dirty="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0432"/>
              </p:ext>
            </p:extLst>
          </p:nvPr>
        </p:nvGraphicFramePr>
        <p:xfrm>
          <a:off x="251520" y="1340768"/>
          <a:ext cx="8568952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3" imgW="7935433" imgH="7935433" progId="">
                  <p:embed/>
                </p:oleObj>
              </mc:Choice>
              <mc:Fallback>
                <p:oleObj name="Photo Editor Photo" r:id="rId3" imgW="7935433" imgH="793543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8568952" cy="5328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8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Good Control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46085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IN" sz="9600" dirty="0" smtClean="0"/>
              <a:t>1. Objective focused	          2</a:t>
            </a:r>
            <a:r>
              <a:rPr lang="en-IN" sz="9600" dirty="0"/>
              <a:t>. </a:t>
            </a:r>
            <a:r>
              <a:rPr lang="en-IN" sz="9600" dirty="0" smtClean="0"/>
              <a:t>Suitable</a:t>
            </a:r>
          </a:p>
          <a:p>
            <a:pPr marL="0" indent="0">
              <a:buNone/>
            </a:pPr>
            <a:r>
              <a:rPr lang="en-IN" sz="9600" dirty="0"/>
              <a:t/>
            </a:r>
            <a:br>
              <a:rPr lang="en-IN" sz="9600" dirty="0"/>
            </a:br>
            <a:r>
              <a:rPr lang="en-IN" sz="9600" dirty="0"/>
              <a:t>3. </a:t>
            </a:r>
            <a:r>
              <a:rPr lang="en-IN" sz="9600" dirty="0" smtClean="0"/>
              <a:t>Promptness		          4</a:t>
            </a:r>
            <a:r>
              <a:rPr lang="en-IN" sz="9600" dirty="0"/>
              <a:t>. </a:t>
            </a:r>
            <a:r>
              <a:rPr lang="en-IN" sz="9600" dirty="0" smtClean="0"/>
              <a:t>Flexible</a:t>
            </a:r>
          </a:p>
          <a:p>
            <a:pPr marL="0" indent="0">
              <a:buNone/>
            </a:pPr>
            <a:endParaRPr lang="en-IN" sz="9600" dirty="0"/>
          </a:p>
          <a:p>
            <a:pPr marL="0" indent="0">
              <a:buNone/>
            </a:pPr>
            <a:r>
              <a:rPr lang="en-IN" sz="9600" dirty="0" smtClean="0"/>
              <a:t>5</a:t>
            </a:r>
            <a:r>
              <a:rPr lang="en-IN" sz="9600" dirty="0"/>
              <a:t>. Forward </a:t>
            </a:r>
            <a:r>
              <a:rPr lang="en-IN" sz="9600" dirty="0" smtClean="0"/>
              <a:t>Looking	          6</a:t>
            </a:r>
            <a:r>
              <a:rPr lang="en-IN" sz="9600" dirty="0"/>
              <a:t>. </a:t>
            </a:r>
            <a:r>
              <a:rPr lang="en-IN" sz="9600" dirty="0" smtClean="0"/>
              <a:t>Economical</a:t>
            </a:r>
          </a:p>
          <a:p>
            <a:pPr marL="0" indent="0">
              <a:buNone/>
            </a:pPr>
            <a:r>
              <a:rPr lang="en-IN" sz="9600" dirty="0"/>
              <a:t/>
            </a:r>
            <a:br>
              <a:rPr lang="en-IN" sz="9600" dirty="0"/>
            </a:br>
            <a:r>
              <a:rPr lang="en-IN" sz="9600" dirty="0"/>
              <a:t>7. </a:t>
            </a:r>
            <a:r>
              <a:rPr lang="en-IN" sz="9600" dirty="0" smtClean="0"/>
              <a:t>Simple  			          8</a:t>
            </a:r>
            <a:r>
              <a:rPr lang="en-IN" sz="9600" dirty="0"/>
              <a:t>. </a:t>
            </a:r>
            <a:r>
              <a:rPr lang="en-IN" sz="9600" dirty="0" smtClean="0"/>
              <a:t>Motivating</a:t>
            </a:r>
          </a:p>
          <a:p>
            <a:pPr marL="0" indent="0">
              <a:buNone/>
            </a:pPr>
            <a:endParaRPr lang="en-IN" sz="9600" dirty="0"/>
          </a:p>
          <a:p>
            <a:pPr marL="0" indent="0">
              <a:buNone/>
            </a:pPr>
            <a:r>
              <a:rPr lang="en-IN" sz="9600" dirty="0" smtClean="0"/>
              <a:t>9</a:t>
            </a:r>
            <a:r>
              <a:rPr lang="en-IN" sz="9600" dirty="0"/>
              <a:t>. </a:t>
            </a:r>
            <a:r>
              <a:rPr lang="en-US" sz="9600" dirty="0"/>
              <a:t>Clear </a:t>
            </a:r>
            <a:r>
              <a:rPr lang="en-US" sz="9600" dirty="0" smtClean="0"/>
              <a:t>Standards                 10. </a:t>
            </a:r>
            <a:r>
              <a:rPr lang="en-IN" sz="9600" dirty="0" smtClean="0"/>
              <a:t>Suggestive		</a:t>
            </a:r>
            <a:endParaRPr lang="en-IN" sz="9600" dirty="0"/>
          </a:p>
          <a:p>
            <a:pPr marL="0" indent="0">
              <a:buNone/>
            </a:pP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val="1925016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Techniques of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3285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Direct Supervision and 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Financial Statements (Balance Sheet, P&amp;L  Statement)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Budgetary Control (Expenditure, Revenue, Capital)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Break Even Analysis (No profit-no loss point)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Return on Investment (Reward for risk)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Management by Objectives (MBO)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Management Audit (Analysis of managerial efficiency)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Management Information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PERT and CPM (Control on critical activities)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Self Control (Self discipline)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462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Process…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 startAt="4"/>
            </a:pPr>
            <a:r>
              <a:rPr lang="en-US" sz="2800" b="1" dirty="0" smtClean="0"/>
              <a:t>Formulation of derivative plans</a:t>
            </a:r>
          </a:p>
          <a:p>
            <a:pPr marL="0" indent="0" algn="just">
              <a:buNone/>
            </a:pPr>
            <a:r>
              <a:rPr lang="en-US" sz="2800" dirty="0" smtClean="0"/>
              <a:t>	</a:t>
            </a:r>
            <a:r>
              <a:rPr lang="en-IN" sz="2800" dirty="0" smtClean="0"/>
              <a:t>Derivative plans are the sub plans or secondary</a:t>
            </a:r>
          </a:p>
          <a:p>
            <a:pPr marL="0" indent="0" algn="just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    plans which help in the achievement of main plan. </a:t>
            </a:r>
          </a:p>
          <a:p>
            <a:pPr marL="0" indent="0" algn="just">
              <a:buNone/>
            </a:pPr>
            <a:r>
              <a:rPr lang="en-IN" sz="2800" dirty="0" smtClean="0"/>
              <a:t>            They  support for achievement of basic plans. </a:t>
            </a:r>
            <a:endParaRPr lang="en-US" sz="2800" dirty="0" smtClean="0"/>
          </a:p>
          <a:p>
            <a:pPr marL="514350" indent="-514350" algn="just">
              <a:buAutoNum type="arabicPeriod" startAt="5"/>
            </a:pPr>
            <a:r>
              <a:rPr lang="en-US" sz="2800" b="1" dirty="0" smtClean="0"/>
              <a:t>Securing cooperation</a:t>
            </a:r>
          </a:p>
          <a:p>
            <a:pPr marL="0" indent="0" algn="just">
              <a:buNone/>
            </a:pPr>
            <a:r>
              <a:rPr lang="en-US" sz="2800" dirty="0" smtClean="0"/>
              <a:t>	By involving subordinates in decision making process</a:t>
            </a:r>
          </a:p>
          <a:p>
            <a:pPr marL="0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&amp; executing plans.</a:t>
            </a:r>
          </a:p>
          <a:p>
            <a:pPr marL="514350" indent="-514350" algn="just">
              <a:buAutoNum type="arabicPeriod" startAt="6"/>
            </a:pPr>
            <a:r>
              <a:rPr lang="en-US" sz="2800" b="1" dirty="0" smtClean="0"/>
              <a:t>Follow-up / Appraisal of plans</a:t>
            </a:r>
          </a:p>
          <a:p>
            <a:pPr marL="400050" lvl="1" indent="0" algn="just">
              <a:buNone/>
            </a:pPr>
            <a:r>
              <a:rPr lang="en-US" dirty="0" smtClean="0"/>
              <a:t>	For ensuring progress of plan and modifying  them</a:t>
            </a:r>
          </a:p>
          <a:p>
            <a:pPr marL="400050" lvl="1" indent="0" algn="just">
              <a:buNone/>
            </a:pPr>
            <a:r>
              <a:rPr lang="en-US" dirty="0" smtClean="0"/>
              <a:t>       if required.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9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When </a:t>
            </a:r>
            <a:r>
              <a:rPr lang="en-IN" dirty="0" smtClean="0"/>
              <a:t>organization </a:t>
            </a:r>
            <a:r>
              <a:rPr lang="en-IN" dirty="0"/>
              <a:t>undertakes projects or initiatives to improve performance, seize opportunities or address key issues, they often require changes; changes to processes, job roles, organizational structures and types and uses of </a:t>
            </a:r>
            <a:r>
              <a:rPr lang="en-IN" dirty="0" smtClean="0"/>
              <a:t>technology.</a:t>
            </a:r>
          </a:p>
          <a:p>
            <a:pPr algn="just"/>
            <a:r>
              <a:rPr lang="en-IN" dirty="0" smtClean="0"/>
              <a:t>If </a:t>
            </a:r>
            <a:r>
              <a:rPr lang="en-IN" dirty="0"/>
              <a:t>employees embrace and adopt changes required by the initiative, it will deliver the expected results</a:t>
            </a:r>
            <a:r>
              <a:rPr lang="en-IN" dirty="0" smtClean="0"/>
              <a:t>.</a:t>
            </a:r>
            <a:endParaRPr lang="en-IN" b="1" dirty="0"/>
          </a:p>
          <a:p>
            <a:pPr algn="just"/>
            <a:r>
              <a:rPr lang="en-IN" dirty="0" smtClean="0"/>
              <a:t>Change </a:t>
            </a:r>
            <a:r>
              <a:rPr lang="en-IN" dirty="0"/>
              <a:t>management provides a structured approach for supporting the individuals in </a:t>
            </a:r>
            <a:r>
              <a:rPr lang="en-IN" dirty="0" smtClean="0"/>
              <a:t> </a:t>
            </a:r>
            <a:r>
              <a:rPr lang="en-IN" dirty="0"/>
              <a:t>organization to move </a:t>
            </a:r>
            <a:r>
              <a:rPr lang="en-IN" dirty="0" smtClean="0"/>
              <a:t>forward.</a:t>
            </a:r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608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foundationsofplgtypesofplansapproachestoplgplgindynamicenv-150121011206-conversion-gate01/95/foundations-of-planning-types-of-plans-approaches-to-planning-planning-in-dynamic-environment-8-638.jpg?cb=1421803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Plans: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Objectives are the ends towards which the activities are directed. </a:t>
            </a:r>
            <a:endParaRPr lang="en-IN" dirty="0" smtClean="0"/>
          </a:p>
          <a:p>
            <a:pPr algn="just"/>
            <a:r>
              <a:rPr lang="en-IN" dirty="0" smtClean="0"/>
              <a:t>They </a:t>
            </a:r>
            <a:r>
              <a:rPr lang="en-IN" dirty="0"/>
              <a:t>are the end result of every activity. An objective:</a:t>
            </a:r>
          </a:p>
          <a:p>
            <a:pPr marL="0" indent="0" algn="just">
              <a:buNone/>
            </a:pPr>
            <a:r>
              <a:rPr lang="en-IN" dirty="0" smtClean="0"/>
              <a:t>	(</a:t>
            </a:r>
            <a:r>
              <a:rPr lang="en-IN" dirty="0"/>
              <a:t>a) Should be related to single activity;</a:t>
            </a:r>
          </a:p>
          <a:p>
            <a:pPr marL="0" indent="0" algn="just">
              <a:buNone/>
            </a:pPr>
            <a:r>
              <a:rPr lang="en-IN" dirty="0" smtClean="0"/>
              <a:t>	(</a:t>
            </a:r>
            <a:r>
              <a:rPr lang="en-IN" dirty="0"/>
              <a:t>b) Should be related to </a:t>
            </a:r>
            <a:r>
              <a:rPr lang="en-IN" dirty="0" smtClean="0"/>
              <a:t>result</a:t>
            </a: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	(</a:t>
            </a:r>
            <a:r>
              <a:rPr lang="en-IN" dirty="0"/>
              <a:t>c) </a:t>
            </a:r>
            <a:r>
              <a:rPr lang="en-IN" dirty="0" smtClean="0"/>
              <a:t>Should </a:t>
            </a:r>
            <a:r>
              <a:rPr lang="en-IN" dirty="0"/>
              <a:t>be </a:t>
            </a:r>
            <a:r>
              <a:rPr lang="en-IN" dirty="0" smtClean="0"/>
              <a:t>measurable</a:t>
            </a: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	(</a:t>
            </a:r>
            <a:r>
              <a:rPr lang="en-IN" dirty="0"/>
              <a:t>d) It must have a time limit for achievement </a:t>
            </a:r>
          </a:p>
          <a:p>
            <a:pPr marL="0" indent="0" algn="just">
              <a:buNone/>
            </a:pPr>
            <a:r>
              <a:rPr lang="en-IN" dirty="0" smtClean="0"/>
              <a:t>	(</a:t>
            </a:r>
            <a:r>
              <a:rPr lang="en-IN" dirty="0"/>
              <a:t>e) It must be achievable or feasible.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20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b="1" dirty="0" smtClean="0"/>
              <a:t>Decision-making</a:t>
            </a:r>
            <a:r>
              <a:rPr lang="en-IN" dirty="0" smtClean="0"/>
              <a:t> </a:t>
            </a:r>
            <a:r>
              <a:rPr lang="en-IN" dirty="0"/>
              <a:t>is regarded as the </a:t>
            </a:r>
            <a:r>
              <a:rPr lang="en-IN" dirty="0" smtClean="0"/>
              <a:t>cognitive process </a:t>
            </a:r>
            <a:r>
              <a:rPr lang="en-IN" dirty="0"/>
              <a:t>resulting in the selection of a belief or a course of action among several alternative possibilities. </a:t>
            </a:r>
            <a:endParaRPr lang="en-IN" dirty="0" smtClean="0"/>
          </a:p>
          <a:p>
            <a:pPr algn="just"/>
            <a:r>
              <a:rPr lang="en-IN" dirty="0" smtClean="0"/>
              <a:t>Decision-making </a:t>
            </a:r>
            <a:r>
              <a:rPr lang="en-IN" dirty="0"/>
              <a:t>is the process of identifying and choosing alternatives based on the </a:t>
            </a:r>
            <a:r>
              <a:rPr lang="en-IN" dirty="0" smtClean="0"/>
              <a:t>values, preferences </a:t>
            </a:r>
            <a:r>
              <a:rPr lang="en-IN" dirty="0"/>
              <a:t>and beliefs of the decision-maker</a:t>
            </a:r>
            <a:r>
              <a:rPr lang="en-IN" dirty="0" smtClean="0"/>
              <a:t>.</a:t>
            </a:r>
          </a:p>
          <a:p>
            <a:pPr algn="just"/>
            <a:r>
              <a:rPr lang="en-IN" dirty="0"/>
              <a:t>Decision-making can be regarded as a problem-solving activity </a:t>
            </a:r>
            <a:r>
              <a:rPr lang="en-IN" dirty="0" smtClean="0"/>
              <a:t>based </a:t>
            </a:r>
            <a:r>
              <a:rPr lang="en-IN" dirty="0"/>
              <a:t>on </a:t>
            </a:r>
            <a:r>
              <a:rPr lang="en-IN" dirty="0" smtClean="0"/>
              <a:t>explicit or tacit knowledge.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263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Decision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Programmed and Non-programmed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Routine and Strategic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Tactical and Operational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Organisational and Personal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Major and Minor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Individual and Group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7529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2213</Words>
  <Application>Microsoft Office PowerPoint</Application>
  <PresentationFormat>On-screen Show (4:3)</PresentationFormat>
  <Paragraphs>317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Office Theme</vt:lpstr>
      <vt:lpstr>Photo Editor Photo</vt:lpstr>
      <vt:lpstr>Functions of Management</vt:lpstr>
      <vt:lpstr>Planning</vt:lpstr>
      <vt:lpstr>Planning: Importance</vt:lpstr>
      <vt:lpstr>Planning Process</vt:lpstr>
      <vt:lpstr>Planning Process…</vt:lpstr>
      <vt:lpstr>PowerPoint Presentation</vt:lpstr>
      <vt:lpstr>Plans: Objectives</vt:lpstr>
      <vt:lpstr>Decision Making</vt:lpstr>
      <vt:lpstr>Types of Decision</vt:lpstr>
      <vt:lpstr>Decision Making Steps</vt:lpstr>
      <vt:lpstr>Forecasting Methods</vt:lpstr>
      <vt:lpstr>Organizing</vt:lpstr>
      <vt:lpstr>Organizing: Purpose</vt:lpstr>
      <vt:lpstr>Organizing: Principles</vt:lpstr>
      <vt:lpstr>Organization Types / Structure</vt:lpstr>
      <vt:lpstr>Staffing: Nature</vt:lpstr>
      <vt:lpstr>Staffing: Purpose</vt:lpstr>
      <vt:lpstr>Selection Procedure</vt:lpstr>
      <vt:lpstr>Recruitment vs Selection</vt:lpstr>
      <vt:lpstr>Induction / Orientation</vt:lpstr>
      <vt:lpstr>PowerPoint Presentation</vt:lpstr>
      <vt:lpstr>Performance Appraisal</vt:lpstr>
      <vt:lpstr>Importance of Directing</vt:lpstr>
      <vt:lpstr>Supervision </vt:lpstr>
      <vt:lpstr>Supervisors</vt:lpstr>
      <vt:lpstr>PowerPoint Presentation</vt:lpstr>
      <vt:lpstr>Motivation</vt:lpstr>
      <vt:lpstr>Motivational Theories</vt:lpstr>
      <vt:lpstr>Content Theories</vt:lpstr>
      <vt:lpstr>Process Theories of Motivation</vt:lpstr>
      <vt:lpstr> Elements of Expectancy Theory </vt:lpstr>
      <vt:lpstr>Reinforcement Theory</vt:lpstr>
      <vt:lpstr>Leadership</vt:lpstr>
      <vt:lpstr>Trait Theory</vt:lpstr>
      <vt:lpstr>Behavioural Theory</vt:lpstr>
      <vt:lpstr>Contingency Theory</vt:lpstr>
      <vt:lpstr>Transactional Theory</vt:lpstr>
      <vt:lpstr>Transformational / Charismatic Theory</vt:lpstr>
      <vt:lpstr>Leadership Styles</vt:lpstr>
      <vt:lpstr>PowerPoint Presentation</vt:lpstr>
      <vt:lpstr>PowerPoint Presentation</vt:lpstr>
      <vt:lpstr>Communication</vt:lpstr>
      <vt:lpstr>Barriers to Effective Communication</vt:lpstr>
      <vt:lpstr>PowerPoint Presentation</vt:lpstr>
      <vt:lpstr> Coordination:  Essence of Management </vt:lpstr>
      <vt:lpstr>Controlling: Concept</vt:lpstr>
      <vt:lpstr>Process of Controlling</vt:lpstr>
      <vt:lpstr>Features of Good Control System</vt:lpstr>
      <vt:lpstr>Techniques of Control</vt:lpstr>
      <vt:lpstr>Change Management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Sharwari</dc:creator>
  <cp:lastModifiedBy>intel</cp:lastModifiedBy>
  <cp:revision>59</cp:revision>
  <dcterms:created xsi:type="dcterms:W3CDTF">2017-08-16T04:25:21Z</dcterms:created>
  <dcterms:modified xsi:type="dcterms:W3CDTF">2018-12-26T17:55:12Z</dcterms:modified>
</cp:coreProperties>
</file>