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9561B9-20F4-4F8B-9D45-6555A6CD63FD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FEBBB1-80FE-42BF-85EF-94495C99FCDD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57158" y="1500174"/>
            <a:ext cx="7772400" cy="2827337"/>
          </a:xfrm>
        </p:spPr>
        <p:txBody>
          <a:bodyPr>
            <a:noAutofit/>
          </a:bodyPr>
          <a:lstStyle/>
          <a:p>
            <a:r>
              <a:rPr lang="en-IN" sz="9600" dirty="0" smtClean="0">
                <a:latin typeface="Algerian" pitchFamily="82" charset="0"/>
              </a:rPr>
              <a:t> DEMAND ANALYSIS</a:t>
            </a:r>
            <a:endParaRPr lang="en-IN" sz="9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28662" y="1285860"/>
            <a:ext cx="7786742" cy="4786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</a:t>
            </a:r>
          </a:p>
          <a:p>
            <a:pPr>
              <a:buNone/>
            </a:pPr>
            <a:r>
              <a:rPr lang="en-IN" sz="9600" dirty="0" smtClean="0"/>
              <a:t>  </a:t>
            </a:r>
            <a:r>
              <a:rPr lang="en-IN" sz="9600" dirty="0" smtClean="0">
                <a:latin typeface="Algerian" pitchFamily="82" charset="0"/>
              </a:rPr>
              <a:t>              </a:t>
            </a:r>
            <a:r>
              <a:rPr lang="en-IN" sz="9600" dirty="0" smtClean="0"/>
              <a:t>                                                                                                                                    </a:t>
            </a:r>
            <a:endParaRPr lang="en-IN" sz="9600" dirty="0"/>
          </a:p>
          <a:p>
            <a:pPr>
              <a:buNone/>
            </a:pPr>
            <a:r>
              <a:rPr lang="en-IN" sz="9600" dirty="0" smtClean="0"/>
              <a:t>    </a:t>
            </a:r>
          </a:p>
          <a:p>
            <a:pPr>
              <a:buFont typeface="Wingdings" pitchFamily="2" charset="2"/>
              <a:buChar char="Ø"/>
            </a:pPr>
            <a:endParaRPr lang="en-IN" sz="9600" dirty="0"/>
          </a:p>
        </p:txBody>
      </p:sp>
    </p:spTree>
  </p:cSld>
  <p:clrMapOvr>
    <a:masterClrMapping/>
  </p:clrMapOvr>
  <p:transition spd="slow">
    <p:fade thruBlk="1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IN" sz="7200" dirty="0" smtClean="0"/>
              <a:t># </a:t>
            </a:r>
            <a:r>
              <a:rPr lang="en-IN" sz="7200" u="sng" dirty="0" smtClean="0"/>
              <a:t>INDEFFERENCE</a:t>
            </a:r>
            <a:r>
              <a:rPr lang="en-IN" sz="7200" dirty="0" smtClean="0"/>
              <a:t>         </a:t>
            </a:r>
            <a:r>
              <a:rPr lang="en-IN" sz="7200" u="sng" dirty="0" smtClean="0"/>
              <a:t>CURVE</a:t>
            </a:r>
            <a:r>
              <a:rPr lang="en-IN" sz="7200" dirty="0" smtClean="0"/>
              <a:t> </a:t>
            </a:r>
            <a:r>
              <a:rPr lang="en-IN" sz="7200" u="sng" dirty="0" smtClean="0"/>
              <a:t>ANALYSIS</a:t>
            </a:r>
            <a:endParaRPr lang="en-IN" sz="7200" u="sng" dirty="0"/>
          </a:p>
        </p:txBody>
      </p:sp>
    </p:spTree>
  </p:cSld>
  <p:clrMapOvr>
    <a:masterClrMapping/>
  </p:clrMapOvr>
  <p:transition spd="slow">
    <p:dissolve/>
    <p:sndAc>
      <p:stSnd>
        <p:snd r:embed="rId2" name="coin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7242048" cy="1143000"/>
          </a:xfrm>
        </p:spPr>
        <p:txBody>
          <a:bodyPr>
            <a:noAutofit/>
          </a:bodyPr>
          <a:lstStyle/>
          <a:p>
            <a:r>
              <a:rPr lang="en-IN" sz="8000" dirty="0" smtClean="0"/>
              <a:t># </a:t>
            </a:r>
            <a:r>
              <a:rPr lang="en-IN" sz="8000" u="sng" dirty="0" smtClean="0"/>
              <a:t>CONSUMER’S</a:t>
            </a:r>
            <a:r>
              <a:rPr lang="en-IN" sz="8000" dirty="0" smtClean="0"/>
              <a:t/>
            </a:r>
            <a:br>
              <a:rPr lang="en-IN" sz="8000" dirty="0" smtClean="0"/>
            </a:br>
            <a:r>
              <a:rPr lang="en-IN" sz="8000" u="sng" dirty="0" smtClean="0"/>
              <a:t>EQUILIBRIUM</a:t>
            </a:r>
            <a:endParaRPr lang="en-IN" sz="8000" u="sng" dirty="0"/>
          </a:p>
        </p:txBody>
      </p:sp>
    </p:spTree>
  </p:cSld>
  <p:clrMapOvr>
    <a:masterClrMapping/>
  </p:clrMapOvr>
  <p:transition spd="slow">
    <p:blinds/>
    <p:sndAc>
      <p:stSnd>
        <p:snd r:embed="rId2" name="voltage.wav" builtIn="1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242048" cy="1143000"/>
          </a:xfrm>
        </p:spPr>
        <p:txBody>
          <a:bodyPr>
            <a:noAutofit/>
          </a:bodyPr>
          <a:lstStyle/>
          <a:p>
            <a:r>
              <a:rPr lang="en-IN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THE</a:t>
            </a:r>
            <a:r>
              <a:rPr lang="en-IN" sz="9600" dirty="0" smtClean="0">
                <a:latin typeface="Algerian" pitchFamily="82" charset="0"/>
              </a:rPr>
              <a:t> </a:t>
            </a:r>
            <a:br>
              <a:rPr lang="en-IN" sz="9600" dirty="0" smtClean="0">
                <a:latin typeface="Algerian" pitchFamily="82" charset="0"/>
              </a:rPr>
            </a:br>
            <a:r>
              <a:rPr lang="en-IN" sz="9600" dirty="0" smtClean="0">
                <a:latin typeface="Algerian" pitchFamily="82" charset="0"/>
              </a:rPr>
              <a:t> </a:t>
            </a:r>
            <a:r>
              <a:rPr lang="en-IN" sz="9600" dirty="0" smtClean="0">
                <a:latin typeface="Algerian" pitchFamily="82" charset="0"/>
              </a:rPr>
              <a:t>         </a:t>
            </a:r>
            <a:r>
              <a:rPr lang="en-IN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END</a:t>
            </a:r>
            <a:endParaRPr lang="en-IN" sz="9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 spd="slow">
    <p:randomBar/>
    <p:sndAc>
      <p:stSnd>
        <p:snd r:embed="rId2" name="applaus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4282" y="500042"/>
            <a:ext cx="8229600" cy="6000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Engravers MT" pitchFamily="18" charset="0"/>
              </a:rPr>
              <a:t>   # INTRODUCTION OF DEMAND                                                                  # CONCEPT OF DEMAND                                          # THE LAW OF DEMAND</a:t>
            </a:r>
          </a:p>
          <a:p>
            <a:pPr>
              <a:buNone/>
            </a:pPr>
            <a:r>
              <a:rPr lang="en-IN" dirty="0" smtClean="0">
                <a:latin typeface="Engravers MT" pitchFamily="18" charset="0"/>
              </a:rPr>
              <a:t>  2.1 ELASTICITY OF DEMAND</a:t>
            </a:r>
          </a:p>
          <a:p>
            <a:r>
              <a:rPr lang="en-IN" dirty="0" smtClean="0">
                <a:latin typeface="Engravers MT" pitchFamily="18" charset="0"/>
              </a:rPr>
              <a:t> PRICE </a:t>
            </a:r>
            <a:r>
              <a:rPr lang="en-IN" dirty="0" smtClean="0">
                <a:latin typeface="Engravers MT" pitchFamily="18" charset="0"/>
                <a:cs typeface="Andalus" pitchFamily="18" charset="-78"/>
              </a:rPr>
              <a:t>ELASTICITY</a:t>
            </a:r>
            <a:r>
              <a:rPr lang="en-IN" dirty="0" smtClean="0">
                <a:latin typeface="Engravers MT" pitchFamily="18" charset="0"/>
              </a:rPr>
              <a:t> OF DEMAND</a:t>
            </a:r>
          </a:p>
          <a:p>
            <a:r>
              <a:rPr lang="en-IN" dirty="0" smtClean="0">
                <a:latin typeface="Engravers MT" pitchFamily="18" charset="0"/>
              </a:rPr>
              <a:t> INCOME ELASTICITY OF DEMAND</a:t>
            </a:r>
          </a:p>
          <a:p>
            <a:r>
              <a:rPr lang="en-IN" dirty="0" smtClean="0">
                <a:latin typeface="Engravers MT" pitchFamily="18" charset="0"/>
              </a:rPr>
              <a:t> CROSS ELASTICITY OF DEMAND</a:t>
            </a:r>
          </a:p>
          <a:p>
            <a:pPr>
              <a:buNone/>
            </a:pPr>
            <a:r>
              <a:rPr lang="en-IN" dirty="0">
                <a:latin typeface="Engravers MT" pitchFamily="18" charset="0"/>
              </a:rPr>
              <a:t> </a:t>
            </a:r>
            <a:r>
              <a:rPr lang="en-IN" dirty="0" smtClean="0">
                <a:latin typeface="Engravers MT" pitchFamily="18" charset="0"/>
              </a:rPr>
              <a:t>  2.2 CONSUMER BEHAVIOUR</a:t>
            </a:r>
          </a:p>
          <a:p>
            <a:r>
              <a:rPr lang="en-IN" dirty="0" smtClean="0">
                <a:latin typeface="Engravers MT" pitchFamily="18" charset="0"/>
              </a:rPr>
              <a:t>MARGINAL UTILITY APPROACH</a:t>
            </a:r>
          </a:p>
          <a:p>
            <a:r>
              <a:rPr lang="en-IN" dirty="0" smtClean="0">
                <a:latin typeface="Engravers MT" pitchFamily="18" charset="0"/>
              </a:rPr>
              <a:t>INDIFFERENCE CURVE ANALYSIS</a:t>
            </a:r>
          </a:p>
          <a:p>
            <a:r>
              <a:rPr lang="en-IN" dirty="0">
                <a:latin typeface="Engravers MT" pitchFamily="18" charset="0"/>
              </a:rPr>
              <a:t> </a:t>
            </a:r>
            <a:r>
              <a:rPr lang="en-IN" dirty="0" smtClean="0">
                <a:latin typeface="Engravers MT" pitchFamily="18" charset="0"/>
              </a:rPr>
              <a:t>CONSUMER’S EQUILIBRIUM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214422"/>
            <a:ext cx="8786874" cy="2857520"/>
          </a:xfrm>
        </p:spPr>
        <p:txBody>
          <a:bodyPr>
            <a:noAutofit/>
          </a:bodyPr>
          <a:lstStyle/>
          <a:p>
            <a:r>
              <a:rPr lang="en-IN" sz="7200" dirty="0" smtClean="0"/>
              <a:t>@ </a:t>
            </a:r>
            <a:r>
              <a:rPr lang="en-IN" sz="7200" u="sng" dirty="0" smtClean="0"/>
              <a:t>INTRODUCTION</a:t>
            </a:r>
            <a:r>
              <a:rPr lang="en-IN" sz="7200" dirty="0" smtClean="0"/>
              <a:t>      </a:t>
            </a:r>
            <a:r>
              <a:rPr lang="en-IN" sz="7200" u="sng" dirty="0" smtClean="0"/>
              <a:t>OF</a:t>
            </a:r>
            <a:r>
              <a:rPr lang="en-IN" sz="7200" dirty="0" smtClean="0"/>
              <a:t> </a:t>
            </a:r>
            <a:r>
              <a:rPr lang="en-IN" sz="7200" u="sng" dirty="0" smtClean="0"/>
              <a:t>DEMAND</a:t>
            </a:r>
            <a:endParaRPr lang="en-IN" sz="7200" u="sng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IN" sz="7200" dirty="0" smtClean="0"/>
              <a:t>@ </a:t>
            </a:r>
            <a:r>
              <a:rPr lang="en-IN" sz="7200" u="sng" dirty="0" smtClean="0"/>
              <a:t>CONCEPT</a:t>
            </a:r>
            <a:r>
              <a:rPr lang="en-IN" sz="7200" dirty="0" smtClean="0"/>
              <a:t> </a:t>
            </a:r>
            <a:r>
              <a:rPr lang="en-IN" sz="7200" u="sng" dirty="0" smtClean="0"/>
              <a:t>OF</a:t>
            </a:r>
            <a:r>
              <a:rPr lang="en-IN" sz="7200" dirty="0" smtClean="0"/>
              <a:t>     </a:t>
            </a:r>
            <a:r>
              <a:rPr lang="en-IN" sz="7200" u="sng" dirty="0" smtClean="0"/>
              <a:t>DEMAND</a:t>
            </a:r>
            <a:endParaRPr lang="en-IN" sz="72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IN" sz="7200" dirty="0" smtClean="0"/>
              <a:t>@ </a:t>
            </a:r>
            <a:r>
              <a:rPr lang="en-IN" sz="7200" u="sng" dirty="0" smtClean="0"/>
              <a:t>THE</a:t>
            </a:r>
            <a:r>
              <a:rPr lang="en-IN" sz="7200" dirty="0" smtClean="0"/>
              <a:t> </a:t>
            </a:r>
            <a:r>
              <a:rPr lang="en-IN" sz="7200" u="sng" dirty="0" smtClean="0"/>
              <a:t>LAW</a:t>
            </a:r>
            <a:r>
              <a:rPr lang="en-IN" sz="7200" dirty="0" smtClean="0"/>
              <a:t> </a:t>
            </a:r>
            <a:r>
              <a:rPr lang="en-IN" sz="7200" u="sng" dirty="0" smtClean="0"/>
              <a:t>OF</a:t>
            </a:r>
            <a:r>
              <a:rPr lang="en-IN" sz="7200" dirty="0" smtClean="0"/>
              <a:t> </a:t>
            </a:r>
            <a:r>
              <a:rPr lang="en-IN" sz="7200" u="sng" dirty="0" smtClean="0"/>
              <a:t>DEMAND</a:t>
            </a:r>
            <a:r>
              <a:rPr lang="en-IN" sz="7200" dirty="0" smtClean="0"/>
              <a:t> </a:t>
            </a:r>
            <a:endParaRPr lang="en-IN" sz="7200" dirty="0"/>
          </a:p>
        </p:txBody>
      </p:sp>
    </p:spTree>
  </p:cSld>
  <p:clrMapOvr>
    <a:masterClrMapping/>
  </p:clrMapOvr>
  <p:transition spd="slow">
    <p:wheel spokes="2"/>
    <p:sndAc>
      <p:stSnd>
        <p:snd r:embed="rId2" name="laser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428868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IN" sz="7200" dirty="0" smtClean="0"/>
              <a:t>@ </a:t>
            </a:r>
            <a:r>
              <a:rPr lang="en-IN" sz="7200" u="sng" dirty="0" smtClean="0"/>
              <a:t>ELASTICITY</a:t>
            </a:r>
            <a:r>
              <a:rPr lang="en-IN" sz="7200" dirty="0" smtClean="0"/>
              <a:t> </a:t>
            </a:r>
            <a:r>
              <a:rPr lang="en-IN" sz="7200" u="sng" dirty="0" smtClean="0"/>
              <a:t>OF</a:t>
            </a:r>
            <a:r>
              <a:rPr lang="en-IN" sz="7200" dirty="0" smtClean="0"/>
              <a:t> </a:t>
            </a:r>
            <a:r>
              <a:rPr lang="en-IN" sz="7200" u="sng" dirty="0" smtClean="0"/>
              <a:t>DEMAND</a:t>
            </a:r>
            <a:endParaRPr lang="en-IN" sz="7200" u="sng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7242048" cy="2928958"/>
          </a:xfrm>
        </p:spPr>
        <p:txBody>
          <a:bodyPr>
            <a:normAutofit/>
          </a:bodyPr>
          <a:lstStyle/>
          <a:p>
            <a:r>
              <a:rPr lang="en-IN" sz="5400" dirty="0" smtClean="0"/>
              <a:t># PRICE    ELASTICITY</a:t>
            </a:r>
            <a:br>
              <a:rPr lang="en-IN" sz="5400" dirty="0" smtClean="0"/>
            </a:br>
            <a:r>
              <a:rPr lang="en-IN" sz="5400" dirty="0" smtClean="0"/>
              <a:t># INCOME ELASTICITY</a:t>
            </a:r>
            <a:br>
              <a:rPr lang="en-IN" sz="5400" dirty="0" smtClean="0"/>
            </a:br>
            <a:r>
              <a:rPr lang="en-IN" sz="5400" dirty="0" smtClean="0"/>
              <a:t># CROSS   ELASTICITY</a:t>
            </a:r>
            <a:endParaRPr lang="en-IN" sz="5400" dirty="0"/>
          </a:p>
        </p:txBody>
      </p:sp>
    </p:spTree>
  </p:cSld>
  <p:clrMapOvr>
    <a:masterClrMapping/>
  </p:clrMapOvr>
  <p:transition spd="slow">
    <p:newsflash/>
    <p:sndAc>
      <p:stSnd>
        <p:snd r:embed="rId2" name="laser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876"/>
            <a:ext cx="7242048" cy="1143000"/>
          </a:xfrm>
        </p:spPr>
        <p:txBody>
          <a:bodyPr>
            <a:noAutofit/>
          </a:bodyPr>
          <a:lstStyle/>
          <a:p>
            <a:r>
              <a:rPr lang="en-IN" sz="9600" u="sng" dirty="0" smtClean="0"/>
              <a:t>CONSUMER</a:t>
            </a:r>
            <a:r>
              <a:rPr lang="en-IN" sz="9600" dirty="0" smtClean="0"/>
              <a:t>           </a:t>
            </a:r>
            <a:r>
              <a:rPr lang="en-IN" sz="9600" u="sng" dirty="0" smtClean="0"/>
              <a:t>BEHAVIOUR</a:t>
            </a:r>
            <a:endParaRPr lang="en-IN" sz="9600" u="sng" dirty="0"/>
          </a:p>
        </p:txBody>
      </p:sp>
    </p:spTree>
  </p:cSld>
  <p:clrMapOvr>
    <a:masterClrMapping/>
  </p:clrMapOvr>
  <p:transition spd="slow">
    <p:pull dir="d"/>
    <p:sndAc>
      <p:stSnd>
        <p:snd r:embed="rId2" name="arrow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496"/>
            <a:ext cx="7242048" cy="1143000"/>
          </a:xfrm>
        </p:spPr>
        <p:txBody>
          <a:bodyPr>
            <a:noAutofit/>
          </a:bodyPr>
          <a:lstStyle/>
          <a:p>
            <a:r>
              <a:rPr lang="en-IN" sz="6600" dirty="0" smtClean="0"/>
              <a:t># </a:t>
            </a:r>
            <a:r>
              <a:rPr lang="en-IN" sz="6600" u="sng" dirty="0" smtClean="0"/>
              <a:t>MARGINAL</a:t>
            </a:r>
            <a:r>
              <a:rPr lang="en-IN" sz="6600" dirty="0" smtClean="0"/>
              <a:t> </a:t>
            </a:r>
            <a:r>
              <a:rPr lang="en-IN" sz="6600" u="sng" dirty="0" smtClean="0"/>
              <a:t>UTILITY</a:t>
            </a:r>
            <a:r>
              <a:rPr lang="en-IN" sz="6600" dirty="0" smtClean="0"/>
              <a:t> </a:t>
            </a:r>
            <a:r>
              <a:rPr lang="en-IN" sz="6600" u="sng" dirty="0" smtClean="0"/>
              <a:t>ANALYSIS</a:t>
            </a:r>
            <a:r>
              <a:rPr lang="en-IN" sz="6600" dirty="0" smtClean="0"/>
              <a:t> </a:t>
            </a:r>
            <a:endParaRPr lang="en-IN" sz="6600" dirty="0"/>
          </a:p>
        </p:txBody>
      </p:sp>
    </p:spTree>
  </p:cSld>
  <p:clrMapOvr>
    <a:masterClrMapping/>
  </p:clrMapOvr>
  <p:transition spd="slow">
    <p:zoom/>
    <p:sndAc>
      <p:stSnd>
        <p:snd r:embed="rId2" name="chimes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86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 DEMAND ANALYSIS</vt:lpstr>
      <vt:lpstr>Slide 2</vt:lpstr>
      <vt:lpstr>@ INTRODUCTION      OF DEMAND</vt:lpstr>
      <vt:lpstr>@ CONCEPT OF     DEMAND</vt:lpstr>
      <vt:lpstr>@ THE LAW OF DEMAND </vt:lpstr>
      <vt:lpstr>@ ELASTICITY OF DEMAND</vt:lpstr>
      <vt:lpstr># PRICE    ELASTICITY # INCOME ELASTICITY # CROSS   ELASTICITY</vt:lpstr>
      <vt:lpstr>CONSUMER           BEHAVIOUR</vt:lpstr>
      <vt:lpstr># MARGINAL UTILITY ANALYSIS </vt:lpstr>
      <vt:lpstr># INDEFFERENCE         CURVE ANALYSIS</vt:lpstr>
      <vt:lpstr># CONSUMER’S EQUILIBRIUM</vt:lpstr>
      <vt:lpstr>THE           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DEMAND ANALYSIS</dc:title>
  <dc:creator>laptop</dc:creator>
  <cp:lastModifiedBy>laptop</cp:lastModifiedBy>
  <cp:revision>1</cp:revision>
  <dcterms:created xsi:type="dcterms:W3CDTF">2019-01-04T14:18:40Z</dcterms:created>
  <dcterms:modified xsi:type="dcterms:W3CDTF">2019-01-04T15:27:53Z</dcterms:modified>
</cp:coreProperties>
</file>