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4"/>
  </p:notesMasterIdLst>
  <p:handoutMasterIdLst>
    <p:handoutMasterId r:id="rId45"/>
  </p:handoutMasterIdLst>
  <p:sldIdLst>
    <p:sldId id="289" r:id="rId2"/>
    <p:sldId id="257" r:id="rId3"/>
    <p:sldId id="293" r:id="rId4"/>
    <p:sldId id="270" r:id="rId5"/>
    <p:sldId id="294" r:id="rId6"/>
    <p:sldId id="295" r:id="rId7"/>
    <p:sldId id="296" r:id="rId8"/>
    <p:sldId id="279" r:id="rId9"/>
    <p:sldId id="298" r:id="rId10"/>
    <p:sldId id="297" r:id="rId11"/>
    <p:sldId id="274" r:id="rId12"/>
    <p:sldId id="263" r:id="rId13"/>
    <p:sldId id="315" r:id="rId14"/>
    <p:sldId id="316" r:id="rId15"/>
    <p:sldId id="317" r:id="rId16"/>
    <p:sldId id="318" r:id="rId17"/>
    <p:sldId id="285" r:id="rId18"/>
    <p:sldId id="267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290" r:id="rId27"/>
    <p:sldId id="338" r:id="rId28"/>
    <p:sldId id="266" r:id="rId29"/>
    <p:sldId id="292" r:id="rId30"/>
    <p:sldId id="342" r:id="rId31"/>
    <p:sldId id="341" r:id="rId32"/>
    <p:sldId id="335" r:id="rId33"/>
    <p:sldId id="286" r:id="rId34"/>
    <p:sldId id="336" r:id="rId35"/>
    <p:sldId id="337" r:id="rId36"/>
    <p:sldId id="275" r:id="rId37"/>
    <p:sldId id="340" r:id="rId38"/>
    <p:sldId id="332" r:id="rId39"/>
    <p:sldId id="331" r:id="rId40"/>
    <p:sldId id="268" r:id="rId41"/>
    <p:sldId id="288" r:id="rId42"/>
    <p:sldId id="269" r:id="rId43"/>
  </p:sldIdLst>
  <p:sldSz cx="9144000" cy="6858000" type="screen4x3"/>
  <p:notesSz cx="6662738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E31D76-3F62-479C-A0FA-BFB2BE0EA9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B308C-0A61-4873-922B-6B9CB7CA58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1EFAC68-32AB-4014-A4DE-B2AA38331A9C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9300C-D6ED-4694-8AB7-BAD21AF32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A00BE-A2A1-4633-8D45-613764A611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B4C274-87B5-482B-8F7D-8100200342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BC795A-9AA8-4F55-A11E-36674AE620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561B3-0187-4FB7-B7FA-648CD794AB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434925-B1A2-492E-A4ED-53FE7DD45640}" type="datetimeFigureOut">
              <a:rPr lang="en-US"/>
              <a:pPr>
                <a:defRPr/>
              </a:pPr>
              <a:t>3/2/2020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57DAD3E-ACDF-47E4-9EB9-1BFC9298C1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288CC85-1B5C-4BAA-85CB-2547E92E0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12FEB-1913-4033-A6BC-6F9B78AFEE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94A14-B3BE-429E-BCF3-33CD8E885A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EEBAC-7698-4AF9-9F15-D20B9E241D81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767ACFAA-E952-49A6-95D2-AD59873C81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EC1C2AC0-21EB-47D6-979C-C490D8899C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34B35BFC-83A8-4B5C-9CCA-1982FAE559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8B6878-0F6E-48E3-995A-0110DD260624}" type="slidenum">
              <a:rPr lang="en-IN" altLang="en-US"/>
              <a:pPr eaLnBrk="1" hangingPunct="1"/>
              <a:t>19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75DEF0D4-9AF8-403E-9A13-DF3B2C21FA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B7F90E40-6EB6-431C-8226-24758DB08E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73C8A171-0D57-4027-82A1-BE0D4BA7EA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B2E361-FD0A-4A61-9198-59E24C2EBB48}" type="slidenum">
              <a:rPr lang="en-IN" altLang="en-US"/>
              <a:pPr eaLnBrk="1" hangingPunct="1"/>
              <a:t>31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73D21639-5981-4158-9F00-F264443507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BE0B8BCA-37B5-4D1F-8349-CFE3F47DEC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810ED551-E3EA-41A2-BD23-519EB29351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8056B1-84D6-4130-B5B2-178293F7A856}" type="slidenum">
              <a:rPr lang="en-IN" altLang="en-US"/>
              <a:pPr eaLnBrk="1" hangingPunct="1"/>
              <a:t>36</a:t>
            </a:fld>
            <a:endParaRPr lang="en-I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4549EA50-DF2B-4F89-88E5-5E5FD094EE9A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495DB500-C132-4982-9B16-CDD66FF447D8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88F9D77A-6976-4877-9AFE-EC2F7454C8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944E2913-854C-4861-9BFB-9C1E338BDA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FD5A3B3E-CED5-42CF-B1BD-E35F786563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4E79EEC3-FA6D-4985-9E35-A23C5C4006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8E4E0CB2-A093-45FF-B9A1-CB7615F7B1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E6F5B10B-3F10-4A7F-AC70-C4D41D91AB1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CA760EFB-A867-4E6D-9442-D46689000D1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F2039859-CD51-4B41-94F9-B1E7F7CBFEE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B38E0C4D-B689-4628-AA96-7A0029F268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306F2CEB-42F5-44AE-A0E3-F8BB7FF7C2DA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28EE3D34-BE66-40D6-BF7F-E7D473443AC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2A3D9FA5-1CC2-448E-AFC0-1243CED3B95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53942BE7-D3F9-4144-A73A-2F8355C877D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0F385623-401C-46D3-8826-27FF6133DC3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153B9A39-8F3B-4922-BBCC-9786F98420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86672758-7780-4ECB-9411-77C28ACB39A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68B763AB-D086-4101-862C-1602696731F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725F1613-F5DC-46C6-B5B3-A72CB642BF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85EB6EDF-4C25-43A9-93BD-18C6FBD86C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96B3D050-1161-4DE8-8539-D5306E7A47D1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BBC4A924-462A-49E2-AD6D-56F6BBEBAC27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26DB178A-B2FF-4188-9BA4-5D68995D4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3EAB6194-B268-427B-ABBF-F26550309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080DA2A3-CF7C-4126-9489-0AC750EA4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5B03A0-7D56-4D5E-BB0A-FC07EDAD7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79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0E50AE-687B-4379-A40D-80988309F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A5AEC9-4C49-4CE6-B8E2-AB3F35683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9283A83-00B5-4EB1-B6E3-524E62029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C28B4-96C1-4BB0-9E1F-C70AF4B76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2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B67FAB-DA65-4C69-A837-33803B2FD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655FF1-92A8-4211-9414-0E7AAC1BA0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27B8B8D-0F71-4169-B694-B7132FD30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3D9C5-6EAC-4763-BE9E-CD3D4C725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177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A00E00-FCE2-4E87-B4BC-295AB9B2F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FCC9814-380B-453D-8D2F-63CD050552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E72956F-F4B6-4151-BA66-C0BA00453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F45A7-D5DC-4221-B1AB-ED57D194796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30011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23545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A0BC299-B25F-421F-AC6F-5FD553E0B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ACB259-61DD-4363-BFEE-8A8DC042C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9AC3B3C-4347-48E0-A98D-5C48DF74E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35F5-5B85-41D7-A05F-FC1D5AD1640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7906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018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066800" y="423545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7E84F5E-32A1-4986-A96F-AC6F28466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D00F4A1-6195-4C04-99A6-884BDA66B8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234E8607-7B39-495F-AC85-18215A49E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70797-A7F1-4660-B3D8-61A1B0057A1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76544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8193552-F29E-4E9F-B616-560216540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AAE6842-9CA6-4890-9218-8FA23B49D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88B7562-6032-426A-B0AA-E3FA65DE6F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EBB27-5EA6-48ED-85BD-DB5B9B198F7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4792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FEA4C0-E18E-4C34-AEDC-1CEA551B9E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A45928-9096-4858-AE09-277F092E2F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BF091D-3738-43D7-994F-2D06A61DE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53F36-D6DE-4F41-ABEE-16BFBB2BA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96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F156BE-7D06-4037-8CFB-6D35B0ABA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916F8E-1647-469A-BB45-EBF36C7FE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E1C20D5-25EA-4486-B6C2-F6EB784BF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B359D-61FB-4A57-8082-060E1E540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78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653174-558F-4FEC-8501-181E7363D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B7CEA-07FB-4B88-BFA4-E0E7E9F05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07C6C23-73E1-4113-9F48-4345996BC6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F70CB-2F3B-48DC-B097-47A179E61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90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9B4151-604E-4FA8-A935-4FB3AFC82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CE21FC7-B848-4DBE-9F6B-FD5B485DE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6A8C9F0-08E5-42AE-B8B1-CB7B9492C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AD127-0738-4D97-B577-404119255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3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2229FF-ABF7-4D2E-B1CC-EFE1B1B54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995DE-697A-4B89-8307-87D2541C3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0280A15-049C-4414-B549-9C4D0BB47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24537-B601-48A9-BBB0-5BFF93064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93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BF5D900-5DFE-4E07-8171-E8607AB11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025360C-435A-4C30-99EE-D81E2C8BD0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E661646-1160-43E1-9134-211B14B7F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EE151-C1D6-4528-A9D8-B7ED6E940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93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BB0A44-3839-4FBB-B1B2-B85107BCC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7A8F68-B3E7-4002-9F28-0752F5746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1AF3C76-8E43-4515-815C-BE47817D6A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3953F-810E-481B-B07F-2E556A819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75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567EA2-642F-48D1-ADEC-D568CC7FE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B2CE80-7A96-4B8C-9F97-3241908768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86B136-D356-49EF-9072-950E73AFB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D2B0A-756F-458F-8DB5-D288F79FC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32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>
            <a:extLst>
              <a:ext uri="{FF2B5EF4-FFF2-40B4-BE49-F238E27FC236}">
                <a16:creationId xmlns:a16="http://schemas.microsoft.com/office/drawing/2014/main" id="{8B15EBD4-FE80-42CC-9376-B369D5FBDF56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3B99DD-0852-41FE-BAE1-1018DA1B2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63D0E5E-D67F-441C-904E-A9FFA71ED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75F50557-BBAF-44D2-A426-71A8BEC898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A0287E8C-EB2E-4544-B820-949589992A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B94691C7-2E25-40EA-90F1-4D8CA93EDE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33B544-A496-4C4A-B5C6-4986DE9319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1928" name="Freeform 8">
            <a:extLst>
              <a:ext uri="{FF2B5EF4-FFF2-40B4-BE49-F238E27FC236}">
                <a16:creationId xmlns:a16="http://schemas.microsoft.com/office/drawing/2014/main" id="{29A491C6-20F2-4A1C-BF11-A7F187F75A38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1929" name="Freeform 9">
            <a:extLst>
              <a:ext uri="{FF2B5EF4-FFF2-40B4-BE49-F238E27FC236}">
                <a16:creationId xmlns:a16="http://schemas.microsoft.com/office/drawing/2014/main" id="{D6356F64-163F-44C1-BA73-072BD38F8BB0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775888B6-BD5E-4F10-9EA7-AEDE603572AD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1931" name="Freeform 11">
              <a:extLst>
                <a:ext uri="{FF2B5EF4-FFF2-40B4-BE49-F238E27FC236}">
                  <a16:creationId xmlns:a16="http://schemas.microsoft.com/office/drawing/2014/main" id="{26A9242E-BFF4-49DA-95FE-1354757418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2" name="Freeform 12">
              <a:extLst>
                <a:ext uri="{FF2B5EF4-FFF2-40B4-BE49-F238E27FC236}">
                  <a16:creationId xmlns:a16="http://schemas.microsoft.com/office/drawing/2014/main" id="{D07D3F44-6423-48E5-A566-7D6BDF6202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3" name="Freeform 13">
              <a:extLst>
                <a:ext uri="{FF2B5EF4-FFF2-40B4-BE49-F238E27FC236}">
                  <a16:creationId xmlns:a16="http://schemas.microsoft.com/office/drawing/2014/main" id="{841186E4-8328-47CE-8610-6084B425A7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4" name="Freeform 14">
              <a:extLst>
                <a:ext uri="{FF2B5EF4-FFF2-40B4-BE49-F238E27FC236}">
                  <a16:creationId xmlns:a16="http://schemas.microsoft.com/office/drawing/2014/main" id="{91C73603-2863-4A23-8CC6-3A60BAEE7B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5" name="Freeform 15">
              <a:extLst>
                <a:ext uri="{FF2B5EF4-FFF2-40B4-BE49-F238E27FC236}">
                  <a16:creationId xmlns:a16="http://schemas.microsoft.com/office/drawing/2014/main" id="{1DE5A4CF-80B1-4307-85D0-0DFBB2CD67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6" name="Freeform 16">
              <a:extLst>
                <a:ext uri="{FF2B5EF4-FFF2-40B4-BE49-F238E27FC236}">
                  <a16:creationId xmlns:a16="http://schemas.microsoft.com/office/drawing/2014/main" id="{D959E898-E2F9-48DB-981C-1966A25C17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7" name="Freeform 17">
              <a:extLst>
                <a:ext uri="{FF2B5EF4-FFF2-40B4-BE49-F238E27FC236}">
                  <a16:creationId xmlns:a16="http://schemas.microsoft.com/office/drawing/2014/main" id="{11BE5925-E518-49C6-9067-36B4CB9094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8" name="Freeform 18">
              <a:extLst>
                <a:ext uri="{FF2B5EF4-FFF2-40B4-BE49-F238E27FC236}">
                  <a16:creationId xmlns:a16="http://schemas.microsoft.com/office/drawing/2014/main" id="{E84D8707-5450-4B55-8060-5DBC0C431F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39" name="Freeform 19">
              <a:extLst>
                <a:ext uri="{FF2B5EF4-FFF2-40B4-BE49-F238E27FC236}">
                  <a16:creationId xmlns:a16="http://schemas.microsoft.com/office/drawing/2014/main" id="{F5D3E5CF-0C94-49B8-A38B-9F2DE85719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5FAF6AD3-2DE0-45A9-93EA-C02B44D1CF8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A444ED86-EF1A-449B-BE4A-B860037B2D7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1942" name="Freeform 22">
                  <a:extLst>
                    <a:ext uri="{FF2B5EF4-FFF2-40B4-BE49-F238E27FC236}">
                      <a16:creationId xmlns:a16="http://schemas.microsoft.com/office/drawing/2014/main" id="{044AC05D-24BC-4434-8223-C50AE8D7F15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43" name="Freeform 23">
                  <a:extLst>
                    <a:ext uri="{FF2B5EF4-FFF2-40B4-BE49-F238E27FC236}">
                      <a16:creationId xmlns:a16="http://schemas.microsoft.com/office/drawing/2014/main" id="{A9D627BA-E165-4242-9DD2-716D6836106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44" name="Freeform 24">
                  <a:extLst>
                    <a:ext uri="{FF2B5EF4-FFF2-40B4-BE49-F238E27FC236}">
                      <a16:creationId xmlns:a16="http://schemas.microsoft.com/office/drawing/2014/main" id="{DD85FC9E-80B9-4035-9265-2182D8E521C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81945" name="Freeform 25">
                <a:extLst>
                  <a:ext uri="{FF2B5EF4-FFF2-40B4-BE49-F238E27FC236}">
                    <a16:creationId xmlns:a16="http://schemas.microsoft.com/office/drawing/2014/main" id="{2DAE36CF-78D6-4EAB-BD78-A0C51507EF7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1946" name="Freeform 26">
                <a:extLst>
                  <a:ext uri="{FF2B5EF4-FFF2-40B4-BE49-F238E27FC236}">
                    <a16:creationId xmlns:a16="http://schemas.microsoft.com/office/drawing/2014/main" id="{BD84D258-C574-46A1-83FD-AC94D6804B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1947" name="Freeform 27">
                <a:extLst>
                  <a:ext uri="{FF2B5EF4-FFF2-40B4-BE49-F238E27FC236}">
                    <a16:creationId xmlns:a16="http://schemas.microsoft.com/office/drawing/2014/main" id="{2F0F85D7-8851-47B7-8C9C-BFDF76C5484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30CB958D-23A7-4EC8-BDBD-B18DC623116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1949" name="Freeform 29">
                  <a:extLst>
                    <a:ext uri="{FF2B5EF4-FFF2-40B4-BE49-F238E27FC236}">
                      <a16:creationId xmlns:a16="http://schemas.microsoft.com/office/drawing/2014/main" id="{AB0D76A4-B737-4877-BB12-CB4454EB65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50" name="Freeform 30">
                  <a:extLst>
                    <a:ext uri="{FF2B5EF4-FFF2-40B4-BE49-F238E27FC236}">
                      <a16:creationId xmlns:a16="http://schemas.microsoft.com/office/drawing/2014/main" id="{3424F93C-5EF5-4691-BFB0-A075E98260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51" name="Freeform 31">
                  <a:extLst>
                    <a:ext uri="{FF2B5EF4-FFF2-40B4-BE49-F238E27FC236}">
                      <a16:creationId xmlns:a16="http://schemas.microsoft.com/office/drawing/2014/main" id="{F077E396-B395-4300-8E17-A6E5F1E1024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52" name="Freeform 32">
                  <a:extLst>
                    <a:ext uri="{FF2B5EF4-FFF2-40B4-BE49-F238E27FC236}">
                      <a16:creationId xmlns:a16="http://schemas.microsoft.com/office/drawing/2014/main" id="{AD0806F5-8C26-4482-8F8E-44E31EF3D37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53" name="Freeform 33">
                  <a:extLst>
                    <a:ext uri="{FF2B5EF4-FFF2-40B4-BE49-F238E27FC236}">
                      <a16:creationId xmlns:a16="http://schemas.microsoft.com/office/drawing/2014/main" id="{D2E6C98D-FD10-416A-93C9-8D166FF0EC3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54" name="Freeform 34">
                  <a:extLst>
                    <a:ext uri="{FF2B5EF4-FFF2-40B4-BE49-F238E27FC236}">
                      <a16:creationId xmlns:a16="http://schemas.microsoft.com/office/drawing/2014/main" id="{7C6BE105-11AA-4866-952C-DC4E5B8798C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55" name="Freeform 35">
                  <a:extLst>
                    <a:ext uri="{FF2B5EF4-FFF2-40B4-BE49-F238E27FC236}">
                      <a16:creationId xmlns:a16="http://schemas.microsoft.com/office/drawing/2014/main" id="{A461426B-0ECE-4C16-BCE0-B024FF52F7A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56" name="Freeform 36">
                  <a:extLst>
                    <a:ext uri="{FF2B5EF4-FFF2-40B4-BE49-F238E27FC236}">
                      <a16:creationId xmlns:a16="http://schemas.microsoft.com/office/drawing/2014/main" id="{75656A1E-892D-46C3-8379-6D3BB60DF7E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FAF09E53-BC4B-4B5B-8903-F951D5F516AD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1958" name="Freeform 38">
              <a:extLst>
                <a:ext uri="{FF2B5EF4-FFF2-40B4-BE49-F238E27FC236}">
                  <a16:creationId xmlns:a16="http://schemas.microsoft.com/office/drawing/2014/main" id="{93ED8646-F983-423E-9E24-C1F823F3E9A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959" name="Freeform 39">
              <a:extLst>
                <a:ext uri="{FF2B5EF4-FFF2-40B4-BE49-F238E27FC236}">
                  <a16:creationId xmlns:a16="http://schemas.microsoft.com/office/drawing/2014/main" id="{2AB461F0-B4C8-4D0C-A56C-D819542191BB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8F071DF1-01BD-4DC8-B840-DFCF5E1D8408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F9935879-672D-4167-B967-467907DC1E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1962" name="Freeform 42">
                <a:extLst>
                  <a:ext uri="{FF2B5EF4-FFF2-40B4-BE49-F238E27FC236}">
                    <a16:creationId xmlns:a16="http://schemas.microsoft.com/office/drawing/2014/main" id="{3D62D154-8BB5-43D7-A1B7-C04387C05E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D167693E-E694-42A2-BCCA-BB7DB645386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1964" name="Freeform 44">
                  <a:extLst>
                    <a:ext uri="{FF2B5EF4-FFF2-40B4-BE49-F238E27FC236}">
                      <a16:creationId xmlns:a16="http://schemas.microsoft.com/office/drawing/2014/main" id="{86BFB7FA-206B-407C-A156-60243B462AA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65" name="Freeform 45">
                  <a:extLst>
                    <a:ext uri="{FF2B5EF4-FFF2-40B4-BE49-F238E27FC236}">
                      <a16:creationId xmlns:a16="http://schemas.microsoft.com/office/drawing/2014/main" id="{E0EA1084-7868-46FB-B5BC-28310B4C60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63" y="31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66" name="Freeform 46">
                  <a:extLst>
                    <a:ext uri="{FF2B5EF4-FFF2-40B4-BE49-F238E27FC236}">
                      <a16:creationId xmlns:a16="http://schemas.microsoft.com/office/drawing/2014/main" id="{42D9571E-D2B3-40ED-AAB7-ADAB58D011E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73" y="16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67" name="Freeform 47">
                  <a:extLst>
                    <a:ext uri="{FF2B5EF4-FFF2-40B4-BE49-F238E27FC236}">
                      <a16:creationId xmlns:a16="http://schemas.microsoft.com/office/drawing/2014/main" id="{A3F73921-BEBD-46E2-8F59-D9204202B2E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68" name="Freeform 48">
                  <a:extLst>
                    <a:ext uri="{FF2B5EF4-FFF2-40B4-BE49-F238E27FC236}">
                      <a16:creationId xmlns:a16="http://schemas.microsoft.com/office/drawing/2014/main" id="{38069360-06F6-4D40-A10A-A6E732E11A3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12" y="88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69" name="Freeform 49">
                  <a:extLst>
                    <a:ext uri="{FF2B5EF4-FFF2-40B4-BE49-F238E27FC236}">
                      <a16:creationId xmlns:a16="http://schemas.microsoft.com/office/drawing/2014/main" id="{C2F6AC84-4243-4A5D-B649-8CA322D0813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70" name="Freeform 50">
                  <a:extLst>
                    <a:ext uri="{FF2B5EF4-FFF2-40B4-BE49-F238E27FC236}">
                      <a16:creationId xmlns:a16="http://schemas.microsoft.com/office/drawing/2014/main" id="{4D20FECB-3124-4AEE-96A2-AAAA1FD9A0A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81971" name="Freeform 51">
                  <a:extLst>
                    <a:ext uri="{FF2B5EF4-FFF2-40B4-BE49-F238E27FC236}">
                      <a16:creationId xmlns:a16="http://schemas.microsoft.com/office/drawing/2014/main" id="{86FA2497-C7FB-49B5-8648-7ED413B2774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2" y="12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</p:grpSp>
        <p:sp>
          <p:nvSpPr>
            <p:cNvPr id="81972" name="Line 52">
              <a:extLst>
                <a:ext uri="{FF2B5EF4-FFF2-40B4-BE49-F238E27FC236}">
                  <a16:creationId xmlns:a16="http://schemas.microsoft.com/office/drawing/2014/main" id="{61C1EE77-E630-4D3A-9563-76A2462074A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9" r:id="rId12"/>
    <p:sldLayoutId id="2147483950" r:id="rId13"/>
    <p:sldLayoutId id="2147483951" r:id="rId14"/>
    <p:sldLayoutId id="214748395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B49D1EE-F5BB-4139-8E3E-F0285C9702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066800"/>
            <a:ext cx="7391400" cy="2362200"/>
          </a:xfrm>
        </p:spPr>
        <p:txBody>
          <a:bodyPr/>
          <a:lstStyle/>
          <a:p>
            <a:pPr eaLnBrk="1" hangingPunct="1">
              <a:defRPr/>
            </a:pP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4000" b="1" dirty="0"/>
              <a:t>Barriers to Effective Communication and Their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3CA853FC-9DCB-4710-A8D5-C73FF384D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765175"/>
            <a:ext cx="8675687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96D2E1-4DF6-4F57-96DF-B8681BE0B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794500" cy="838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Barrier 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1F8FBBC-F04B-4BFA-92BE-DC8986EF6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696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>
                <a:solidFill>
                  <a:schemeClr val="folHlink"/>
                </a:solidFill>
              </a:rPr>
              <a:t>Lack of Commonness</a:t>
            </a:r>
            <a:r>
              <a:rPr lang="en-US" altLang="en-US" b="1"/>
              <a:t> is barrier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/>
              <a:t>A </a:t>
            </a:r>
            <a:r>
              <a:rPr lang="en-US" altLang="en-US" b="1">
                <a:solidFill>
                  <a:schemeClr val="folHlink"/>
                </a:solidFill>
              </a:rPr>
              <a:t>barrier</a:t>
            </a:r>
            <a:r>
              <a:rPr lang="en-US" altLang="en-US" b="1"/>
              <a:t> to interpersonal communications is </a:t>
            </a:r>
            <a:r>
              <a:rPr lang="en-US" altLang="en-US" b="1">
                <a:solidFill>
                  <a:schemeClr val="folHlink"/>
                </a:solidFill>
              </a:rPr>
              <a:t>anything</a:t>
            </a:r>
            <a:r>
              <a:rPr lang="en-US" altLang="en-US" b="1"/>
              <a:t> that </a:t>
            </a:r>
            <a:r>
              <a:rPr lang="en-US" altLang="en-US" b="1">
                <a:solidFill>
                  <a:schemeClr val="folHlink"/>
                </a:solidFill>
              </a:rPr>
              <a:t>prevents, restricts or impedes</a:t>
            </a:r>
            <a:r>
              <a:rPr lang="en-US" altLang="en-US" b="1"/>
              <a:t> the conveyance of meaning by words or gestures between two or more persons in a social setting.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/>
              <a:t>The term ‘Barriers’, ‘Obstacles’, ‘ Hindrances’ and ‘noise’ are all used to describe the </a:t>
            </a:r>
            <a:r>
              <a:rPr lang="en-US" altLang="en-US" b="1">
                <a:solidFill>
                  <a:schemeClr val="folHlink"/>
                </a:solidFill>
              </a:rPr>
              <a:t>distracting stimuli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>
                <a:solidFill>
                  <a:schemeClr val="folHlink"/>
                </a:solidFill>
              </a:rPr>
              <a:t>     </a:t>
            </a:r>
            <a:r>
              <a:rPr lang="en-US" altLang="en-US" b="1"/>
              <a:t>associated with the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/>
              <a:t>     communication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7ECD2FAF-61E0-44C1-8E35-53004617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6229350"/>
            <a:ext cx="675957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folHlink"/>
                </a:solidFill>
                <a:latin typeface="Garamond" panose="02020404030301010803" pitchFamily="18" charset="0"/>
              </a:rPr>
              <a:t>Absence of defined role of any component = Creates Barrier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6A6A762-4B16-4C53-A563-F02E588C7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905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Barriers to </a:t>
            </a:r>
            <a:r>
              <a:rPr lang="en-US" altLang="en-US" sz="4000" b="1">
                <a:solidFill>
                  <a:srgbClr val="FF3300"/>
                </a:solidFill>
              </a:rPr>
              <a:t>Effective Communication</a:t>
            </a:r>
            <a:endParaRPr lang="en-US" altLang="en-US" b="1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E4BF5F0-5568-4C90-9718-9EEB10E69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6705600" cy="34290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Social</a:t>
            </a:r>
          </a:p>
          <a:p>
            <a:pPr eaLnBrk="1" hangingPunct="1"/>
            <a:r>
              <a:rPr lang="en-US" altLang="en-US" sz="2800" b="1"/>
              <a:t>Psychological</a:t>
            </a:r>
          </a:p>
          <a:p>
            <a:pPr eaLnBrk="1" hangingPunct="1"/>
            <a:r>
              <a:rPr lang="en-US" altLang="en-US" sz="2800" b="1"/>
              <a:t>Cultural</a:t>
            </a:r>
          </a:p>
          <a:p>
            <a:pPr eaLnBrk="1" hangingPunct="1"/>
            <a:r>
              <a:rPr lang="en-US" altLang="en-US" sz="2800" b="1"/>
              <a:t>Physiological, </a:t>
            </a:r>
          </a:p>
          <a:p>
            <a:pPr eaLnBrk="1" hangingPunct="1"/>
            <a:r>
              <a:rPr lang="en-US" altLang="en-US" sz="2800" b="1"/>
              <a:t>System design</a:t>
            </a:r>
          </a:p>
          <a:p>
            <a:pPr eaLnBrk="1" hangingPunct="1"/>
            <a:r>
              <a:rPr lang="en-US" altLang="en-US" sz="2800" b="1"/>
              <a:t>Physical</a:t>
            </a:r>
          </a:p>
          <a:p>
            <a:pPr eaLnBrk="1" hangingPunct="1"/>
            <a:r>
              <a:rPr lang="en-US" altLang="en-US" sz="2800" b="1"/>
              <a:t>Receivers</a:t>
            </a:r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DCB334A-EA73-4059-9335-42A1A3F8F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>
                <a:solidFill>
                  <a:srgbClr val="FF3300"/>
                </a:solidFill>
              </a:rPr>
              <a:t>Social Barriers</a:t>
            </a: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92032D4-70EC-4275-8175-FC21686B79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914400"/>
            <a:ext cx="3810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Gender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National or Cultural Origin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Socioeconomic Class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Education Level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Urban or Rural Residence</a:t>
            </a:r>
          </a:p>
        </p:txBody>
      </p:sp>
      <p:pic>
        <p:nvPicPr>
          <p:cNvPr id="19460" name="Picture 7" descr="opr0001l">
            <a:extLst>
              <a:ext uri="{FF2B5EF4-FFF2-40B4-BE49-F238E27FC236}">
                <a16:creationId xmlns:a16="http://schemas.microsoft.com/office/drawing/2014/main" id="{35E8F43C-E9B9-4307-8818-82DE8287442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447800"/>
            <a:ext cx="3640138" cy="3200400"/>
          </a:xfrm>
          <a:noFill/>
        </p:spPr>
      </p:pic>
      <p:pic>
        <p:nvPicPr>
          <p:cNvPr id="19461" name="Picture 9" descr="BD15057_">
            <a:extLst>
              <a:ext uri="{FF2B5EF4-FFF2-40B4-BE49-F238E27FC236}">
                <a16:creationId xmlns:a16="http://schemas.microsoft.com/office/drawing/2014/main" id="{67F1FD4A-9C6E-4943-938B-42BCFB116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826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5" descr="BD15057_">
            <a:extLst>
              <a:ext uri="{FF2B5EF4-FFF2-40B4-BE49-F238E27FC236}">
                <a16:creationId xmlns:a16="http://schemas.microsoft.com/office/drawing/2014/main" id="{D67BE5DD-2274-440A-B585-9CA108AF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6002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6" descr="BD15057_">
            <a:extLst>
              <a:ext uri="{FF2B5EF4-FFF2-40B4-BE49-F238E27FC236}">
                <a16:creationId xmlns:a16="http://schemas.microsoft.com/office/drawing/2014/main" id="{E8A7209B-ACB4-43B4-85CD-9F7E8A45B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336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7" descr="BD15057_">
            <a:extLst>
              <a:ext uri="{FF2B5EF4-FFF2-40B4-BE49-F238E27FC236}">
                <a16:creationId xmlns:a16="http://schemas.microsoft.com/office/drawing/2014/main" id="{1327FBC8-08A3-442D-95BA-F2FA3D9F0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670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8" descr="BD15057_">
            <a:extLst>
              <a:ext uri="{FF2B5EF4-FFF2-40B4-BE49-F238E27FC236}">
                <a16:creationId xmlns:a16="http://schemas.microsoft.com/office/drawing/2014/main" id="{1F458447-6857-41EC-93A2-F095398A9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76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9" descr="BD15057_">
            <a:extLst>
              <a:ext uri="{FF2B5EF4-FFF2-40B4-BE49-F238E27FC236}">
                <a16:creationId xmlns:a16="http://schemas.microsoft.com/office/drawing/2014/main" id="{23B1341B-4086-4B32-80F6-1018B91FF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244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0" descr="BD15057_">
            <a:extLst>
              <a:ext uri="{FF2B5EF4-FFF2-40B4-BE49-F238E27FC236}">
                <a16:creationId xmlns:a16="http://schemas.microsoft.com/office/drawing/2014/main" id="{70ACEC37-7B98-4742-8196-16E1092A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1910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B8C4D9-42B6-4618-B374-9298A23AA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4953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GENDER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C28D2BA-1790-4719-8942-5C448BBE0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315200" cy="335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Major influence on the way we communicate with others.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029" sz="3000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When men and women work together in a group, men tend to be more assertive and self-confident.</a:t>
            </a:r>
            <a:endParaRPr lang="tr-TR" sz="30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029" sz="3000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Women are more likely than men to express their emotions, to reveal how they feel about a situation.</a:t>
            </a:r>
            <a:endParaRPr lang="tr-TR" sz="30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defRPr/>
            </a:pPr>
            <a:endParaRPr lang="tr-TR" sz="3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484" name="Picture 4" descr="BD06529_">
            <a:extLst>
              <a:ext uri="{FF2B5EF4-FFF2-40B4-BE49-F238E27FC236}">
                <a16:creationId xmlns:a16="http://schemas.microsoft.com/office/drawing/2014/main" id="{3AD7DCA2-8939-400C-9625-574ED710B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5">
            <a:extLst>
              <a:ext uri="{FF2B5EF4-FFF2-40B4-BE49-F238E27FC236}">
                <a16:creationId xmlns:a16="http://schemas.microsoft.com/office/drawing/2014/main" id="{EAF7F6E4-DA83-4080-9B1A-816019714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00200"/>
            <a:ext cx="609600" cy="609600"/>
          </a:xfrm>
          <a:prstGeom prst="star4">
            <a:avLst>
              <a:gd name="adj" fmla="val 12500"/>
            </a:avLst>
          </a:prstGeom>
          <a:solidFill>
            <a:srgbClr val="E0E06E"/>
          </a:solidFill>
          <a:ln w="28575" algn="ctr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AutoShape 7">
            <a:extLst>
              <a:ext uri="{FF2B5EF4-FFF2-40B4-BE49-F238E27FC236}">
                <a16:creationId xmlns:a16="http://schemas.microsoft.com/office/drawing/2014/main" id="{CF77BDD1-0D86-4166-9063-413273A41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90800"/>
            <a:ext cx="609600" cy="609600"/>
          </a:xfrm>
          <a:prstGeom prst="star4">
            <a:avLst>
              <a:gd name="adj" fmla="val 12500"/>
            </a:avLst>
          </a:prstGeom>
          <a:solidFill>
            <a:srgbClr val="E0E06E"/>
          </a:solidFill>
          <a:ln w="28575" algn="ctr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4" name="AutoShape 8">
            <a:extLst>
              <a:ext uri="{FF2B5EF4-FFF2-40B4-BE49-F238E27FC236}">
                <a16:creationId xmlns:a16="http://schemas.microsoft.com/office/drawing/2014/main" id="{C8C00EA8-E756-4E41-81E0-F47A6E4AB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114800"/>
            <a:ext cx="609600" cy="609600"/>
          </a:xfrm>
          <a:prstGeom prst="star4">
            <a:avLst>
              <a:gd name="adj" fmla="val 12500"/>
            </a:avLst>
          </a:prstGeom>
          <a:solidFill>
            <a:srgbClr val="E0E06E"/>
          </a:solidFill>
          <a:ln w="28575" algn="ctr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C3DD557-A0E0-41F3-B8F6-028D6A338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371600"/>
            <a:ext cx="16764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FB34C48-9F03-4361-A0B2-BF248AFEE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772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029" sz="31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oung</a:t>
            </a:r>
            <a:r>
              <a:rPr lang="en-029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people and old people communicate in different ways</a:t>
            </a: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  <a:r>
              <a:rPr lang="en-029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 do tend to judge a statement by different standards if we know the speaker’s age</a:t>
            </a: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029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person’s age or </a:t>
            </a: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gender</a:t>
            </a:r>
            <a:r>
              <a:rPr lang="en-029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is not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  important in judging the truth 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 wisdom of what that person says</a:t>
            </a: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tr-TR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21508" name="Picture 5" descr="mban1500l">
            <a:extLst>
              <a:ext uri="{FF2B5EF4-FFF2-40B4-BE49-F238E27FC236}">
                <a16:creationId xmlns:a16="http://schemas.microsoft.com/office/drawing/2014/main" id="{44CE17F4-8E4C-4D40-B3A1-521257AF3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37338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BD10297_">
            <a:extLst>
              <a:ext uri="{FF2B5EF4-FFF2-40B4-BE49-F238E27FC236}">
                <a16:creationId xmlns:a16="http://schemas.microsoft.com/office/drawing/2014/main" id="{BAA23DA5-EEE8-4A11-A84D-AD598845F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66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7" descr="BD10297_">
            <a:extLst>
              <a:ext uri="{FF2B5EF4-FFF2-40B4-BE49-F238E27FC236}">
                <a16:creationId xmlns:a16="http://schemas.microsoft.com/office/drawing/2014/main" id="{B8A957F5-6C53-4874-894E-CBA7A6931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814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8" descr="BD10297_">
            <a:extLst>
              <a:ext uri="{FF2B5EF4-FFF2-40B4-BE49-F238E27FC236}">
                <a16:creationId xmlns:a16="http://schemas.microsoft.com/office/drawing/2014/main" id="{E50080CF-A43E-401D-9115-67A4B24C4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292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ban1604l">
            <a:extLst>
              <a:ext uri="{FF2B5EF4-FFF2-40B4-BE49-F238E27FC236}">
                <a16:creationId xmlns:a16="http://schemas.microsoft.com/office/drawing/2014/main" id="{F64DC1AA-C24F-4A27-BC0A-3A69FBF0E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4800600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F6808B9F-4F40-4A8F-9095-4D4E8ECD0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73850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029" sz="29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Their maturity, their educational backgrounds, and the different eras in which they grew up make a</a:t>
            </a:r>
            <a:r>
              <a:rPr lang="en-029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tr-TR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029" sz="29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eneration</a:t>
            </a:r>
            <a:r>
              <a:rPr lang="en-029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tr-TR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029" sz="29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ap</a:t>
            </a:r>
            <a:r>
              <a:rPr lang="en-029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029" sz="29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inevitable</a:t>
            </a:r>
            <a:r>
              <a:rPr lang="tr-TR" sz="2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endParaRPr kumimoji="1" lang="tr-TR" sz="29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3AA52CDA-77C5-421D-B08C-72E49722C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05200"/>
            <a:ext cx="762000" cy="838200"/>
          </a:xfrm>
          <a:prstGeom prst="star4">
            <a:avLst>
              <a:gd name="adj" fmla="val 12500"/>
            </a:avLst>
          </a:prstGeom>
          <a:solidFill>
            <a:srgbClr val="E0E06E"/>
          </a:solidFill>
          <a:ln w="28575" algn="ctr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AF147EE-38B3-4B6D-97B3-5590E2EE4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Social Barriers Cont…..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5E490BA-41BD-440D-A9AC-A5C730859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Purpose of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Informative, entertaining and persuasive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Purpose not clear/missing/at odds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Social Noise/Subjective factors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Human relation/ personal preferences overshadow the </a:t>
            </a:r>
            <a:r>
              <a:rPr lang="en-US" altLang="en-US" sz="2400" b="1">
                <a:solidFill>
                  <a:schemeClr val="folHlink"/>
                </a:solidFill>
              </a:rPr>
              <a:t>objectivity</a:t>
            </a:r>
            <a:r>
              <a:rPr lang="en-US" altLang="en-US" sz="2400" b="1"/>
              <a:t> of the communication.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Boys/Girls, Friends/enemies, Nice people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b="1">
              <a:solidFill>
                <a:schemeClr val="folHlink"/>
              </a:solidFill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CF10DC56-CD10-4A4A-8F25-9E519F2B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6934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Garamond" panose="02020404030301010803" pitchFamily="18" charset="0"/>
              </a:rPr>
              <a:t>Try to ensure the Objectivity. Do not get dragged by</a:t>
            </a:r>
          </a:p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Garamond" panose="02020404030301010803" pitchFamily="18" charset="0"/>
              </a:rPr>
              <a:t> Subjective factors.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A5B648-1B6A-4C53-AADA-56494ABF8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Psychological Barriers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CFF9F68-C518-46A7-8BC9-B1A2EA3EA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7391400" cy="5715000"/>
          </a:xfrm>
        </p:spPr>
        <p:txBody>
          <a:bodyPr/>
          <a:lstStyle/>
          <a:p>
            <a:pPr eaLnBrk="1" hangingPunct="1"/>
            <a:r>
              <a:rPr lang="en-US" altLang="en-US" b="1"/>
              <a:t>Attitude towards self</a:t>
            </a:r>
          </a:p>
          <a:p>
            <a:pPr eaLnBrk="1" hangingPunct="1"/>
            <a:r>
              <a:rPr lang="en-US" altLang="en-US" b="1"/>
              <a:t>Fear</a:t>
            </a:r>
          </a:p>
          <a:p>
            <a:pPr eaLnBrk="1" hangingPunct="1"/>
            <a:r>
              <a:rPr lang="en-US" altLang="en-US" b="1"/>
              <a:t>Attitude towards audience</a:t>
            </a:r>
          </a:p>
          <a:p>
            <a:pPr eaLnBrk="1" hangingPunct="1"/>
            <a:r>
              <a:rPr lang="en-US" altLang="en-US" b="1"/>
              <a:t>Attitude towards the message</a:t>
            </a:r>
          </a:p>
          <a:p>
            <a:pPr eaLnBrk="1" hangingPunct="1"/>
            <a:r>
              <a:rPr lang="en-US" altLang="en-US" b="1"/>
              <a:t> You Yourself is not convinced with the subject</a:t>
            </a:r>
          </a:p>
          <a:p>
            <a:pPr eaLnBrk="1" hangingPunct="1"/>
            <a:r>
              <a:rPr lang="en-US" altLang="en-US" b="1"/>
              <a:t>Knowledge of subject</a:t>
            </a:r>
          </a:p>
          <a:p>
            <a:pPr eaLnBrk="1" hangingPunct="1"/>
            <a:r>
              <a:rPr lang="en-US" altLang="en-US" b="1"/>
              <a:t>Personality/Status of the communicator</a:t>
            </a:r>
          </a:p>
          <a:p>
            <a:pPr eaLnBrk="1" hangingPunct="1">
              <a:buFontTx/>
              <a:buNone/>
            </a:pPr>
            <a:r>
              <a:rPr lang="en-US" altLang="en-US" b="1"/>
              <a:t>	</a:t>
            </a:r>
          </a:p>
          <a:p>
            <a:pPr eaLnBrk="1" hangingPunct="1">
              <a:buFontTx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96B637A-F9CF-4A90-9037-13053F96A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PERCEPTION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B708F86-59CD-41BE-8761-95033ECDCA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838200"/>
            <a:ext cx="5181600" cy="5132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2600" b="1" dirty="0">
                <a:cs typeface="Tahoma" pitchFamily="34" charset="0"/>
              </a:rPr>
              <a:t>Our physical limitations are a screen through which we perceive things that exist in our environment.</a:t>
            </a:r>
            <a:endParaRPr lang="tr-TR" sz="2600" b="1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2600" b="1" dirty="0">
                <a:cs typeface="Times New Roman" pitchFamily="18" charset="0"/>
              </a:rPr>
              <a:t>Our perception is also limited by psychological screens that we have developed. </a:t>
            </a:r>
            <a:endParaRPr lang="tr-TR" sz="26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2400" b="1" dirty="0">
                <a:cs typeface="Times New Roman" pitchFamily="18" charset="0"/>
              </a:rPr>
              <a:t> </a:t>
            </a:r>
            <a:r>
              <a:rPr lang="tr-TR" sz="2600" b="1" dirty="0"/>
              <a:t>C</a:t>
            </a:r>
            <a:r>
              <a:rPr lang="en-029" sz="2600" b="1" dirty="0" err="1">
                <a:cs typeface="Times New Roman" pitchFamily="18" charset="0"/>
              </a:rPr>
              <a:t>hoos</a:t>
            </a:r>
            <a:r>
              <a:rPr lang="tr-TR" sz="2600" b="1" dirty="0"/>
              <a:t>ing</a:t>
            </a:r>
            <a:r>
              <a:rPr lang="en-029" sz="2600" b="1" dirty="0">
                <a:cs typeface="Times New Roman" pitchFamily="18" charset="0"/>
              </a:rPr>
              <a:t> from among the many things within our range of perception those that we will notice, and block out the rest</a:t>
            </a:r>
            <a:r>
              <a:rPr lang="tr-TR" sz="2600" b="1" dirty="0"/>
              <a:t> is called </a:t>
            </a:r>
            <a:r>
              <a:rPr lang="tr-TR" sz="2600" b="1" i="1" dirty="0">
                <a:solidFill>
                  <a:srgbClr val="EC26A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029" sz="2600" b="1" i="1" dirty="0">
                <a:solidFill>
                  <a:srgbClr val="EC26A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Selective Perception</a:t>
            </a:r>
            <a:r>
              <a:rPr lang="en-029" sz="2400" b="1" i="1" dirty="0">
                <a:solidFill>
                  <a:srgbClr val="EC26A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”</a:t>
            </a:r>
            <a:r>
              <a:rPr lang="tr-TR" sz="2400" dirty="0">
                <a:solidFill>
                  <a:srgbClr val="EC26AF"/>
                </a:solidFill>
              </a:rPr>
              <a:t> </a:t>
            </a:r>
          </a:p>
        </p:txBody>
      </p:sp>
      <p:pic>
        <p:nvPicPr>
          <p:cNvPr id="25604" name="Picture 6" descr="shr0854l">
            <a:extLst>
              <a:ext uri="{FF2B5EF4-FFF2-40B4-BE49-F238E27FC236}">
                <a16:creationId xmlns:a16="http://schemas.microsoft.com/office/drawing/2014/main" id="{0A8DE7B6-5EE5-463A-BDB3-835B742941CF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2362200"/>
            <a:ext cx="2936875" cy="3124200"/>
          </a:xfrm>
          <a:noFill/>
        </p:spPr>
      </p:pic>
      <p:sp>
        <p:nvSpPr>
          <p:cNvPr id="7175" name="AutoShape 7">
            <a:extLst>
              <a:ext uri="{FF2B5EF4-FFF2-40B4-BE49-F238E27FC236}">
                <a16:creationId xmlns:a16="http://schemas.microsoft.com/office/drawing/2014/main" id="{BE72BDFA-D538-4298-B59E-1655E6CAB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209800"/>
            <a:ext cx="582612" cy="647700"/>
          </a:xfrm>
          <a:prstGeom prst="star4">
            <a:avLst>
              <a:gd name="adj" fmla="val 12500"/>
            </a:avLst>
          </a:prstGeom>
          <a:solidFill>
            <a:srgbClr val="E0E06E"/>
          </a:solidFill>
          <a:ln w="28575" algn="ctr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6" name="AutoShape 8">
            <a:extLst>
              <a:ext uri="{FF2B5EF4-FFF2-40B4-BE49-F238E27FC236}">
                <a16:creationId xmlns:a16="http://schemas.microsoft.com/office/drawing/2014/main" id="{04870D59-59F2-4F96-871D-B0348982C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3276600"/>
            <a:ext cx="611187" cy="720725"/>
          </a:xfrm>
          <a:prstGeom prst="star4">
            <a:avLst>
              <a:gd name="adj" fmla="val 12500"/>
            </a:avLst>
          </a:prstGeom>
          <a:solidFill>
            <a:srgbClr val="E0E06E"/>
          </a:solidFill>
          <a:ln w="28575" algn="ctr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94244CBE-5D90-4184-A016-58129630C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85800"/>
            <a:ext cx="679450" cy="650875"/>
          </a:xfrm>
          <a:prstGeom prst="star4">
            <a:avLst>
              <a:gd name="adj" fmla="val 12500"/>
            </a:avLst>
          </a:prstGeom>
          <a:solidFill>
            <a:srgbClr val="E0E06E"/>
          </a:solidFill>
          <a:ln w="28575" algn="ctr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F39ED77-3658-4E2D-B568-BC4AD018D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Points of Discussion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617DD14-4EE0-4224-BAB2-B442FA7B6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315200" cy="3276600"/>
          </a:xfrm>
        </p:spPr>
        <p:txBody>
          <a:bodyPr/>
          <a:lstStyle/>
          <a:p>
            <a:pPr eaLnBrk="1" hangingPunct="1"/>
            <a:r>
              <a:rPr lang="en-US" altLang="en-US" b="1"/>
              <a:t>Communication-what it is?</a:t>
            </a:r>
          </a:p>
          <a:p>
            <a:pPr eaLnBrk="1" hangingPunct="1"/>
            <a:r>
              <a:rPr lang="en-US" altLang="en-US" b="1"/>
              <a:t>Significance of communication</a:t>
            </a:r>
          </a:p>
          <a:p>
            <a:pPr eaLnBrk="1" hangingPunct="1"/>
            <a:r>
              <a:rPr lang="en-US" altLang="en-US" b="1"/>
              <a:t>Process of Communication</a:t>
            </a:r>
          </a:p>
          <a:p>
            <a:pPr eaLnBrk="1" hangingPunct="1"/>
            <a:r>
              <a:rPr lang="en-US" altLang="en-US" b="1">
                <a:solidFill>
                  <a:schemeClr val="folHlink"/>
                </a:solidFill>
              </a:rPr>
              <a:t>Barrier?</a:t>
            </a:r>
          </a:p>
          <a:p>
            <a:pPr eaLnBrk="1" hangingPunct="1"/>
            <a:r>
              <a:rPr lang="en-US" altLang="en-US" b="1">
                <a:solidFill>
                  <a:schemeClr val="folHlink"/>
                </a:solidFill>
              </a:rPr>
              <a:t>Barriers to communication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111FF5D-1D4F-44D2-839A-24F662FD0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5516563"/>
            <a:ext cx="7772400" cy="1143000"/>
          </a:xfrm>
        </p:spPr>
        <p:txBody>
          <a:bodyPr/>
          <a:lstStyle/>
          <a:p>
            <a:pPr eaLnBrk="1" hangingPunct="1"/>
            <a:r>
              <a:rPr lang="en-029" altLang="en-US" sz="2800" b="1" u="sng">
                <a:cs typeface="Tahoma" panose="020B0604030504040204" pitchFamily="34" charset="0"/>
              </a:rPr>
              <a:t>Mother:</a:t>
            </a:r>
            <a:r>
              <a:rPr lang="en-029" altLang="en-US" sz="2800" b="1">
                <a:cs typeface="Tahoma" panose="020B0604030504040204" pitchFamily="34" charset="0"/>
              </a:rPr>
              <a:t>	Will you straighten up your room?</a:t>
            </a:r>
            <a:br>
              <a:rPr lang="tr-TR" altLang="en-US" sz="2800" b="1">
                <a:cs typeface="Times New Roman" panose="02020603050405020304" pitchFamily="18" charset="0"/>
              </a:rPr>
            </a:br>
            <a:r>
              <a:rPr lang="en-029" altLang="en-US" sz="2800" b="1" u="sng">
                <a:cs typeface="Tahoma" panose="020B0604030504040204" pitchFamily="34" charset="0"/>
              </a:rPr>
              <a:t>Teenager:</a:t>
            </a:r>
            <a:r>
              <a:rPr lang="en-029" altLang="en-US" sz="2800" b="1">
                <a:cs typeface="Tahoma" panose="020B0604030504040204" pitchFamily="34" charset="0"/>
              </a:rPr>
              <a:t>	Why? What’s messy?</a:t>
            </a:r>
            <a:br>
              <a:rPr lang="tr-TR" altLang="en-US" sz="2800">
                <a:cs typeface="Times New Roman" panose="02020603050405020304" pitchFamily="18" charset="0"/>
              </a:rPr>
            </a:br>
            <a:endParaRPr lang="tr-TR" altLang="en-US" sz="2800">
              <a:cs typeface="Times New Roman" panose="02020603050405020304" pitchFamily="18" charset="0"/>
            </a:endParaRPr>
          </a:p>
        </p:txBody>
      </p:sp>
      <p:pic>
        <p:nvPicPr>
          <p:cNvPr id="26627" name="Picture 5" descr="jdo0787l">
            <a:extLst>
              <a:ext uri="{FF2B5EF4-FFF2-40B4-BE49-F238E27FC236}">
                <a16:creationId xmlns:a16="http://schemas.microsoft.com/office/drawing/2014/main" id="{1F11C970-81BD-40C6-BB31-223C46831B2A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685800"/>
            <a:ext cx="7772400" cy="411480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5C087B-E8C5-4D11-9B3C-206E59B76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6172200" cy="7620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Selective Perception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2FD164F-9279-4678-BF8B-FDDCC487A31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1676400"/>
            <a:ext cx="7772400" cy="3854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029" sz="30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llows</a:t>
            </a:r>
            <a:r>
              <a:rPr lang="en-029" sz="30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us not only to block out things that are there, but also to see more things than are there. </a:t>
            </a:r>
            <a:endParaRPr lang="tr-TR" sz="3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3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Leads us to </a:t>
            </a:r>
            <a:r>
              <a:rPr lang="en-029" sz="30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make our own reality!</a:t>
            </a: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3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029" sz="30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ost</a:t>
            </a:r>
            <a:r>
              <a:rPr lang="en-029" sz="30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clearly seen in the human tendency to stereotype others</a:t>
            </a:r>
            <a:r>
              <a:rPr lang="tr-TR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E0A8C9BF-96F1-4046-96F3-6085860D0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85800"/>
            <a:ext cx="1066800" cy="762000"/>
          </a:xfrm>
          <a:prstGeom prst="star5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BF32B3AB-96EF-49DC-9736-B69845553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85800"/>
            <a:ext cx="1066800" cy="762000"/>
          </a:xfrm>
          <a:prstGeom prst="star5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82297DD-E991-4C55-8B39-ACDFE075B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5410200" cy="76200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MOTIVATION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999B0F-F11F-405E-8FA8-CE4B703797E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533400" y="1066800"/>
            <a:ext cx="5410200" cy="1174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3000" b="1" i="1" dirty="0">
                <a:solidFill>
                  <a:srgbClr val="975F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Motive is a</a:t>
            </a:r>
            <a:r>
              <a:rPr lang="en-US" sz="3000" b="1" i="1" dirty="0">
                <a:solidFill>
                  <a:srgbClr val="975F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000" b="1" i="1" dirty="0">
                <a:solidFill>
                  <a:srgbClr val="975F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Reason For Action!</a:t>
            </a:r>
          </a:p>
        </p:txBody>
      </p:sp>
      <p:pic>
        <p:nvPicPr>
          <p:cNvPr id="28676" name="Picture 7" descr="jfa0396l">
            <a:extLst>
              <a:ext uri="{FF2B5EF4-FFF2-40B4-BE49-F238E27FC236}">
                <a16:creationId xmlns:a16="http://schemas.microsoft.com/office/drawing/2014/main" id="{DB32EA50-F08D-4A68-BE86-E79C447CC3A2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271588"/>
            <a:ext cx="3200400" cy="3071812"/>
          </a:xfrm>
          <a:noFill/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B5639833-4107-46E3-8D0A-FA1E15D75DB5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152400" y="2133600"/>
            <a:ext cx="80772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The most strongest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motivations are those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that are most personal. </a:t>
            </a:r>
            <a:endParaRPr lang="tr-TR" sz="3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We are motivated by money,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fame, power, love, status, security,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skill, ambition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...etc</a:t>
            </a:r>
            <a:endParaRPr lang="en-US" sz="3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</a:t>
            </a:r>
            <a:r>
              <a:rPr lang="en-US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 can be both positive </a:t>
            </a:r>
            <a:endParaRPr lang="en-US" sz="3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  <a:r>
              <a:rPr lang="tr-TR" sz="2400" dirty="0"/>
              <a:t>.</a:t>
            </a:r>
          </a:p>
        </p:txBody>
      </p:sp>
      <p:sp>
        <p:nvSpPr>
          <p:cNvPr id="10248" name="AutoShape 8">
            <a:extLst>
              <a:ext uri="{FF2B5EF4-FFF2-40B4-BE49-F238E27FC236}">
                <a16:creationId xmlns:a16="http://schemas.microsoft.com/office/drawing/2014/main" id="{E476F566-B107-4C6E-8128-CED092CE1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6858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9" name="AutoShape 9">
            <a:extLst>
              <a:ext uri="{FF2B5EF4-FFF2-40B4-BE49-F238E27FC236}">
                <a16:creationId xmlns:a16="http://schemas.microsoft.com/office/drawing/2014/main" id="{26264A0C-8FDA-4107-BD3C-2C2BBAE03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86200"/>
            <a:ext cx="6858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0" name="AutoShape 10">
            <a:extLst>
              <a:ext uri="{FF2B5EF4-FFF2-40B4-BE49-F238E27FC236}">
                <a16:creationId xmlns:a16="http://schemas.microsoft.com/office/drawing/2014/main" id="{FB55ACB2-8D05-46CB-B24A-AAE62BEFF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562600"/>
            <a:ext cx="6858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D697EA-CF73-4B2B-84DA-F93C3B234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638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029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TUNNEL VISION</a:t>
            </a:r>
            <a:endParaRPr lang="tr-TR" sz="3600" b="1" i="1" u="sng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D7CFDB-3200-4BA1-8124-91665730887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7772400" cy="160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closed way of thinking, especially about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abstract topics, such as religion and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politics</a:t>
            </a:r>
            <a:r>
              <a:rPr lang="en-029" sz="2800" dirty="0">
                <a:cs typeface="Times New Roman" pitchFamily="18" charset="0"/>
              </a:rPr>
              <a:t>. </a:t>
            </a:r>
            <a:endParaRPr lang="tr-TR" sz="2800" dirty="0">
              <a:cs typeface="Times New Roman" pitchFamily="18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0A78D6-2ABE-4834-A986-385B18EC1C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3124200"/>
            <a:ext cx="7772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029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The person with tunnel vision is one who has firmly fixed ideas</a:t>
            </a:r>
            <a:r>
              <a:rPr lang="tr-T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029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The opposite side is </a:t>
            </a:r>
            <a:r>
              <a:rPr lang="en-029" sz="28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open-mindedness</a:t>
            </a:r>
            <a:r>
              <a:rPr lang="tr-TR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endParaRPr lang="tr-T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029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Person</a:t>
            </a:r>
            <a:r>
              <a:rPr 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tunnel vision</a:t>
            </a:r>
            <a:r>
              <a:rPr lang="en-029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 </a:t>
            </a:r>
            <a:r>
              <a:rPr 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has</a:t>
            </a:r>
            <a:r>
              <a:rPr lang="en-029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 attitude seems to say; “I’ve already made up my mind, Don’t confuse me with the facts!!!”</a:t>
            </a:r>
            <a:endParaRPr lang="tr-TR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145C7FF-D889-4FD6-89A3-38AD6A345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029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EGO DEFENSIVENESS</a:t>
            </a:r>
            <a:endParaRPr lang="tr-TR" sz="3600" b="1" u="sng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C068E6C-0CA6-4798-92FF-863F866556B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1371600"/>
            <a:ext cx="7772400" cy="137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2800" dirty="0"/>
              <a:t>     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response pattern in which a person who follows this pattern sees a disagreement as a personal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029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attact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.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44C3F5A-11CA-4CA8-8544-A9E8175E482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429000"/>
            <a:ext cx="5181600" cy="1981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600"/>
              <a:t> </a:t>
            </a:r>
            <a:r>
              <a:rPr lang="tr-TR" altLang="en-US" sz="2600" b="1"/>
              <a:t>A </a:t>
            </a:r>
            <a:r>
              <a:rPr lang="en-029" altLang="en-US" sz="2600" b="1">
                <a:cs typeface="Times New Roman" panose="02020603050405020304" pitchFamily="18" charset="0"/>
              </a:rPr>
              <a:t>self-centered</a:t>
            </a:r>
            <a:r>
              <a:rPr lang="tr-TR" altLang="en-US" sz="2600" b="1">
                <a:cs typeface="Times New Roman" panose="02020603050405020304" pitchFamily="18" charset="0"/>
              </a:rPr>
              <a:t> </a:t>
            </a:r>
            <a:r>
              <a:rPr lang="en-029" altLang="en-US" sz="2600" b="1">
                <a:cs typeface="Times New Roman" panose="02020603050405020304" pitchFamily="18" charset="0"/>
              </a:rPr>
              <a:t>communication</a:t>
            </a:r>
            <a:r>
              <a:rPr lang="tr-TR" altLang="en-US" sz="26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en-US" sz="26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600"/>
              <a:t> </a:t>
            </a:r>
            <a:r>
              <a:rPr lang="tr-TR" altLang="en-US" sz="2600" b="1"/>
              <a:t>M</a:t>
            </a:r>
            <a:r>
              <a:rPr lang="en-029" altLang="en-US" sz="2600" b="1">
                <a:cs typeface="Times New Roman" panose="02020603050405020304" pitchFamily="18" charset="0"/>
              </a:rPr>
              <a:t>ore than just being selfish</a:t>
            </a:r>
            <a:endParaRPr lang="tr-TR" altLang="en-US" sz="26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600"/>
              <a:t> </a:t>
            </a:r>
          </a:p>
        </p:txBody>
      </p:sp>
      <p:pic>
        <p:nvPicPr>
          <p:cNvPr id="30725" name="Picture 5" descr="dre0113l">
            <a:extLst>
              <a:ext uri="{FF2B5EF4-FFF2-40B4-BE49-F238E27FC236}">
                <a16:creationId xmlns:a16="http://schemas.microsoft.com/office/drawing/2014/main" id="{AEED2681-D2FA-4BAE-8777-A016BD073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utoShape 6">
            <a:extLst>
              <a:ext uri="{FF2B5EF4-FFF2-40B4-BE49-F238E27FC236}">
                <a16:creationId xmlns:a16="http://schemas.microsoft.com/office/drawing/2014/main" id="{6762CE7C-8F5A-4395-A5D3-BB0F177E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8" y="3429000"/>
            <a:ext cx="5334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3" name="AutoShape 7">
            <a:extLst>
              <a:ext uri="{FF2B5EF4-FFF2-40B4-BE49-F238E27FC236}">
                <a16:creationId xmlns:a16="http://schemas.microsoft.com/office/drawing/2014/main" id="{D6F58477-234E-4A25-AF42-198706C95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8" y="4724400"/>
            <a:ext cx="5334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BBBE0CB-A29A-4A2C-83E1-D3A4D7E55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029" altLang="en-US" sz="3600" b="1">
                <a:solidFill>
                  <a:srgbClr val="008000"/>
                </a:solidFill>
                <a:cs typeface="Times New Roman" panose="02020603050405020304" pitchFamily="18" charset="0"/>
              </a:rPr>
              <a:t>NEGATIVE EMOTIONS</a:t>
            </a:r>
            <a:endParaRPr lang="tr-TR" altLang="en-US" sz="3600" b="1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6DB4C35-BC3D-4F16-A63E-5141D2FF07E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057400"/>
            <a:ext cx="7924800" cy="3581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3400" b="1"/>
              <a:t>  A</a:t>
            </a:r>
            <a:r>
              <a:rPr lang="en-029" altLang="en-US" sz="3400" b="1">
                <a:cs typeface="Times New Roman" panose="02020603050405020304" pitchFamily="18" charset="0"/>
              </a:rPr>
              <a:t>lmost always obstacles to good communication</a:t>
            </a:r>
            <a:r>
              <a:rPr lang="tr-TR" altLang="en-US" sz="3400" b="1"/>
              <a:t>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3400" b="1"/>
              <a:t>  E</a:t>
            </a:r>
            <a:r>
              <a:rPr lang="en-029" altLang="en-US" sz="3400" b="1">
                <a:cs typeface="Times New Roman" panose="02020603050405020304" pitchFamily="18" charset="0"/>
              </a:rPr>
              <a:t>specially true barrier if the emotion is uncontrolled, unfocused, or misdirected.</a:t>
            </a:r>
            <a:r>
              <a:rPr lang="tr-TR" altLang="en-US" sz="3400" b="1"/>
              <a:t> </a:t>
            </a:r>
          </a:p>
        </p:txBody>
      </p:sp>
      <p:pic>
        <p:nvPicPr>
          <p:cNvPr id="31748" name="Picture 4" descr="image037">
            <a:extLst>
              <a:ext uri="{FF2B5EF4-FFF2-40B4-BE49-F238E27FC236}">
                <a16:creationId xmlns:a16="http://schemas.microsoft.com/office/drawing/2014/main" id="{1F0EB060-FC70-4BE8-A83C-BC061FB3E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95800"/>
            <a:ext cx="32004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5">
            <a:extLst>
              <a:ext uri="{FF2B5EF4-FFF2-40B4-BE49-F238E27FC236}">
                <a16:creationId xmlns:a16="http://schemas.microsoft.com/office/drawing/2014/main" id="{21508592-91C0-4B75-9047-46429B017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52800"/>
            <a:ext cx="5334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1D69CE16-9268-4685-811F-6AF091628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5334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272BC92-57F3-472B-AA09-423C999AD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1066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3300"/>
                </a:solidFill>
              </a:rPr>
              <a:t>Other Psychological Barriers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95E24E3-5B23-4CC3-B2D8-A7D2181A3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People’s State of Mind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Happy, Sad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Personal Problems/Worries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Pre conceived notions of Communicator or Receiver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Mental  limitations of human beings, failure to refer language to experience, the confusion of  concept.</a:t>
            </a:r>
            <a:endParaRPr lang="en-US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4E55233-22B9-4858-A935-3FB58C5B7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Cultural Barriers</a:t>
            </a:r>
            <a:endParaRPr lang="tr-TR" altLang="en-US" b="1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F5576B6-0CC3-41EB-8AA1-4E10EB1F7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239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029" sz="3600" b="1" dirty="0" err="1">
                <a:solidFill>
                  <a:srgbClr val="008000"/>
                </a:solidFill>
                <a:cs typeface="Times New Roman" pitchFamily="18" charset="0"/>
              </a:rPr>
              <a:t>Semant</a:t>
            </a:r>
            <a:r>
              <a:rPr lang="tr-TR" sz="3600" b="1" dirty="0">
                <a:solidFill>
                  <a:srgbClr val="008000"/>
                </a:solidFill>
              </a:rPr>
              <a:t>i</a:t>
            </a:r>
            <a:r>
              <a:rPr lang="en-029" sz="3600" b="1" dirty="0">
                <a:solidFill>
                  <a:srgbClr val="008000"/>
                </a:solidFill>
                <a:cs typeface="Times New Roman" pitchFamily="18" charset="0"/>
              </a:rPr>
              <a:t>c Problems: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</a:t>
            </a:r>
            <a:r>
              <a:rPr lang="en-029" sz="34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istortion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in communication comes from semantics- the use of words or exp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</a:t>
            </a:r>
            <a:r>
              <a:rPr lang="en-029" sz="34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sions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which have a different meaning for the sender or receiver</a:t>
            </a:r>
            <a:r>
              <a:rPr lang="tr-TR" dirty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C</a:t>
            </a:r>
            <a:r>
              <a:rPr lang="en-029" sz="34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reated</a:t>
            </a:r>
            <a:r>
              <a:rPr lang="en-029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when communicators use technical jargon- usage common to a particular field or specialization</a:t>
            </a:r>
            <a:r>
              <a:rPr lang="tr-T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tr-TR" dirty="0"/>
              <a:t> </a:t>
            </a:r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19B1AFC8-1D70-4038-9423-49A204824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19200"/>
            <a:ext cx="5334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B25D2667-298A-437E-9948-65913A5D8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533400" cy="381000"/>
          </a:xfrm>
          <a:prstGeom prst="star5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C0F7488-3F5A-4423-AABF-C8A380D52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Cultural Barriers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AD01371-2FB2-4246-8FE6-5C542E861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Language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b="1">
                <a:solidFill>
                  <a:schemeClr val="folHlink"/>
                </a:solidFill>
              </a:rPr>
              <a:t>Different languages, dialect, individual linguistic ability, use of difficult words, inappropriate words, pronunciation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Norms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Belief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Social practices and traditions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CF908B4-8D5F-429F-AECB-63058AA5B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Physiological Barriers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E57591F-8B1E-48BA-A11A-66220220F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Individuals’ personal discomfort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chemeClr val="folHlink"/>
                </a:solidFill>
              </a:rPr>
              <a:t>ill health, poor eye sight, hearing difiiculties</a:t>
            </a:r>
          </a:p>
          <a:p>
            <a:pPr eaLnBrk="1" hangingPunct="1"/>
            <a:r>
              <a:rPr lang="en-US" altLang="en-US"/>
              <a:t>Speech and voice defect, feeling of inferiority, diseases, physical appearance, lack of skill.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EC818650-4825-49BD-8C68-23BFC191B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tr-TR" altLang="en-US" b="1">
                <a:solidFill>
                  <a:srgbClr val="660066"/>
                </a:solidFill>
              </a:rPr>
              <a:t>COMMUNICATION</a:t>
            </a:r>
          </a:p>
        </p:txBody>
      </p:sp>
      <p:pic>
        <p:nvPicPr>
          <p:cNvPr id="9219" name="Picture 6" descr="j0300520">
            <a:extLst>
              <a:ext uri="{FF2B5EF4-FFF2-40B4-BE49-F238E27FC236}">
                <a16:creationId xmlns:a16="http://schemas.microsoft.com/office/drawing/2014/main" id="{347B9640-DF48-4ED7-86E3-775306A526C0}"/>
              </a:ext>
            </a:extLst>
          </p:cNvPr>
          <p:cNvPicPr>
            <a:picLocks noChangeAspect="1" noChangeArrowheads="1" noCro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3213100"/>
            <a:ext cx="2609850" cy="2244725"/>
          </a:xfrm>
          <a:noFill/>
        </p:spPr>
      </p:pic>
      <p:pic>
        <p:nvPicPr>
          <p:cNvPr id="9220" name="Picture 7" descr="j0410783">
            <a:extLst>
              <a:ext uri="{FF2B5EF4-FFF2-40B4-BE49-F238E27FC236}">
                <a16:creationId xmlns:a16="http://schemas.microsoft.com/office/drawing/2014/main" id="{B7D42740-6A1F-446A-B966-7E536B4A9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773238"/>
            <a:ext cx="2627312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8" descr="Casto11">
            <a:extLst>
              <a:ext uri="{FF2B5EF4-FFF2-40B4-BE49-F238E27FC236}">
                <a16:creationId xmlns:a16="http://schemas.microsoft.com/office/drawing/2014/main" id="{1A172C9C-F180-42CB-886B-0E48F8841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65525"/>
            <a:ext cx="424815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2" name="Text Box 10">
            <a:extLst>
              <a:ext uri="{FF2B5EF4-FFF2-40B4-BE49-F238E27FC236}">
                <a16:creationId xmlns:a16="http://schemas.microsoft.com/office/drawing/2014/main" id="{082FEEFC-5164-48D3-BBF7-9F4F34F9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699125"/>
            <a:ext cx="3924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Tuğçe AYDIN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075EAAB-8D4D-462B-9F03-40C5EABDD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System Design</a:t>
            </a:r>
            <a:r>
              <a:rPr lang="en-US" altLang="en-US"/>
              <a:t>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6045FF2-08DE-46FC-BE84-7DF0A01A7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Organisational Structure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		</a:t>
            </a:r>
            <a:r>
              <a:rPr lang="en-US" altLang="en-US">
                <a:solidFill>
                  <a:schemeClr val="folHlink"/>
                </a:solidFill>
              </a:rPr>
              <a:t>unclear, to whom to communicate,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Insufficient or inappropriate information systems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Information overloaded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lack of clarity in </a:t>
            </a:r>
            <a:r>
              <a:rPr lang="en-US" altLang="en-US">
                <a:solidFill>
                  <a:schemeClr val="folHlink"/>
                </a:solidFill>
              </a:rPr>
              <a:t>roles and 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      A lack of </a:t>
            </a:r>
            <a:r>
              <a:rPr lang="en-US" altLang="en-US">
                <a:solidFill>
                  <a:schemeClr val="folHlink"/>
                </a:solidFill>
              </a:rPr>
              <a:t>supervision</a:t>
            </a:r>
            <a:r>
              <a:rPr lang="en-US" altLang="en-US"/>
              <a:t> or </a:t>
            </a:r>
            <a:r>
              <a:rPr lang="en-US" altLang="en-US">
                <a:solidFill>
                  <a:schemeClr val="folHlink"/>
                </a:solidFill>
              </a:rPr>
              <a:t>training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D71F4154-8E8B-4F9E-B816-D5568279B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696200" cy="57150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The distortion of message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folHlink"/>
                </a:solidFill>
              </a:rPr>
              <a:t>is any kind of loss, deformation, miss presentation or alteration taken place in original message while sending it to audience.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		</a:t>
            </a:r>
            <a:r>
              <a:rPr lang="en-US" dirty="0">
                <a:solidFill>
                  <a:srgbClr val="FF0000"/>
                </a:solidFill>
              </a:rPr>
              <a:t>Types of Distortion 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rgbClr val="00B050"/>
                </a:solidFill>
              </a:rPr>
              <a:t>1.</a:t>
            </a:r>
            <a:r>
              <a:rPr lang="en-US" dirty="0">
                <a:solidFill>
                  <a:schemeClr val="folHlink"/>
                </a:solidFill>
              </a:rPr>
              <a:t>	</a:t>
            </a:r>
            <a:r>
              <a:rPr lang="en-US" dirty="0">
                <a:solidFill>
                  <a:srgbClr val="00B050"/>
                </a:solidFill>
              </a:rPr>
              <a:t>Systematic Distortion </a:t>
            </a:r>
            <a:r>
              <a:rPr lang="en-US" dirty="0">
                <a:solidFill>
                  <a:schemeClr val="folHlink"/>
                </a:solidFill>
              </a:rPr>
              <a:t>– Purposely changed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rgbClr val="00B050"/>
                </a:solidFill>
              </a:rPr>
              <a:t>2.	Fog Distortion </a:t>
            </a:r>
            <a:r>
              <a:rPr lang="en-US" dirty="0">
                <a:solidFill>
                  <a:schemeClr val="folHlink"/>
                </a:solidFill>
              </a:rPr>
              <a:t>– information is lost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rgbClr val="00B050"/>
                </a:solidFill>
              </a:rPr>
              <a:t>3.	Mirage Distortion  </a:t>
            </a:r>
            <a:r>
              <a:rPr lang="en-US" dirty="0">
                <a:solidFill>
                  <a:schemeClr val="folHlink"/>
                </a:solidFill>
              </a:rPr>
              <a:t>- extra, unwanted         information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7416CD0-C903-44D4-AFCC-8FD1D4ACC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029" sz="4000" dirty="0">
                <a:solidFill>
                  <a:schemeClr val="folHlink"/>
                </a:solidFill>
                <a:latin typeface="+mn-lt"/>
                <a:ea typeface="+mn-ea"/>
                <a:cs typeface="+mn-cs"/>
              </a:rPr>
              <a:t>Status And Power D</a:t>
            </a:r>
            <a:r>
              <a:rPr lang="tr-TR" sz="4000" dirty="0">
                <a:solidFill>
                  <a:schemeClr val="folHlink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029" sz="4000" dirty="0" err="1">
                <a:solidFill>
                  <a:schemeClr val="folHlink"/>
                </a:solidFill>
                <a:latin typeface="+mn-lt"/>
                <a:ea typeface="+mn-ea"/>
                <a:cs typeface="+mn-cs"/>
              </a:rPr>
              <a:t>fferences</a:t>
            </a:r>
            <a:endParaRPr lang="tr-TR" sz="4000" dirty="0">
              <a:solidFill>
                <a:schemeClr val="folHlin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70DEE27-3778-40BF-B8C4-9CB0663729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76400"/>
            <a:ext cx="4953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 sz="2800" b="1"/>
              <a:t>  D</a:t>
            </a:r>
            <a:r>
              <a:rPr lang="en-029" altLang="en-US" sz="2800" b="1">
                <a:cs typeface="Times New Roman" panose="02020603050405020304" pitchFamily="18" charset="0"/>
              </a:rPr>
              <a:t>ifferences in</a:t>
            </a:r>
            <a:endParaRPr lang="tr-TR" altLang="en-US" sz="28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029" altLang="en-US" sz="2800" b="1">
                <a:cs typeface="Times New Roman" panose="02020603050405020304" pitchFamily="18" charset="0"/>
              </a:rPr>
              <a:t>communications are</a:t>
            </a:r>
            <a:endParaRPr lang="tr-TR" altLang="en-US" sz="28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029" altLang="en-US" sz="2800" b="1">
                <a:cs typeface="Times New Roman" panose="02020603050405020304" pitchFamily="18" charset="0"/>
              </a:rPr>
              <a:t>likely to</a:t>
            </a:r>
            <a:r>
              <a:rPr lang="tr-TR" altLang="en-US" sz="2800" b="1"/>
              <a:t> </a:t>
            </a:r>
            <a:r>
              <a:rPr lang="en-029" altLang="en-US" sz="2800" b="1">
                <a:cs typeface="Times New Roman" panose="02020603050405020304" pitchFamily="18" charset="0"/>
              </a:rPr>
              <a:t>parallel th</a:t>
            </a:r>
            <a:r>
              <a:rPr lang="tr-TR" altLang="en-US" sz="2800" b="1"/>
              <a:t>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029" altLang="en-US" sz="2800" b="1">
                <a:cs typeface="Times New Roman" panose="02020603050405020304" pitchFamily="18" charset="0"/>
              </a:rPr>
              <a:t>differences in</a:t>
            </a:r>
            <a:r>
              <a:rPr lang="tr-TR" altLang="en-US" sz="2800" b="1"/>
              <a:t> </a:t>
            </a:r>
            <a:r>
              <a:rPr lang="en-029" altLang="en-US" sz="2800" b="1">
                <a:cs typeface="Times New Roman" panose="02020603050405020304" pitchFamily="18" charset="0"/>
              </a:rPr>
              <a:t>power</a:t>
            </a:r>
            <a:r>
              <a:rPr lang="tr-TR" altLang="en-US" sz="2800" b="1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 sz="2600" b="1"/>
              <a:t>  I</a:t>
            </a:r>
            <a:r>
              <a:rPr lang="en-029" altLang="en-US" sz="2600" b="1">
                <a:cs typeface="Times New Roman" panose="02020603050405020304" pitchFamily="18" charset="0"/>
              </a:rPr>
              <a:t>mbalance or asymmetry</a:t>
            </a:r>
            <a:endParaRPr lang="tr-TR" altLang="en-US" sz="26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 sz="2600" b="1"/>
              <a:t>i</a:t>
            </a:r>
            <a:r>
              <a:rPr lang="en-029" altLang="en-US" sz="2600" b="1">
                <a:cs typeface="Times New Roman" panose="02020603050405020304" pitchFamily="18" charset="0"/>
              </a:rPr>
              <a:t>n</a:t>
            </a:r>
            <a:r>
              <a:rPr lang="tr-TR" altLang="en-US" sz="2600" b="1"/>
              <a:t> </a:t>
            </a:r>
            <a:r>
              <a:rPr lang="en-029" altLang="en-US" sz="2600" b="1">
                <a:cs typeface="Times New Roman" panose="02020603050405020304" pitchFamily="18" charset="0"/>
              </a:rPr>
              <a:t>negotiating power</a:t>
            </a:r>
            <a:endParaRPr lang="tr-TR" altLang="en-US" sz="26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029" altLang="en-US" sz="2600" b="1">
                <a:cs typeface="Times New Roman" panose="02020603050405020304" pitchFamily="18" charset="0"/>
              </a:rPr>
              <a:t>leads the high power</a:t>
            </a:r>
            <a:endParaRPr lang="tr-TR" altLang="en-US" sz="26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 sz="2600" b="1"/>
              <a:t>p</a:t>
            </a:r>
            <a:r>
              <a:rPr lang="en-029" altLang="en-US" sz="2600" b="1">
                <a:cs typeface="Times New Roman" panose="02020603050405020304" pitchFamily="18" charset="0"/>
              </a:rPr>
              <a:t>arty</a:t>
            </a:r>
            <a:r>
              <a:rPr lang="tr-TR" altLang="en-US" sz="2600" b="1"/>
              <a:t> </a:t>
            </a:r>
            <a:r>
              <a:rPr lang="en-029" altLang="en-US" sz="2600" b="1">
                <a:cs typeface="Times New Roman" panose="02020603050405020304" pitchFamily="18" charset="0"/>
              </a:rPr>
              <a:t>to</a:t>
            </a:r>
            <a:r>
              <a:rPr lang="tr-TR" altLang="en-US" sz="2600" b="1"/>
              <a:t> p</a:t>
            </a:r>
            <a:r>
              <a:rPr lang="en-029" altLang="en-US" sz="2600" b="1">
                <a:cs typeface="Times New Roman" panose="02020603050405020304" pitchFamily="18" charset="0"/>
              </a:rPr>
              <a:t>erform</a:t>
            </a:r>
            <a:endParaRPr lang="tr-TR" altLang="en-US" sz="26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 sz="2600" b="1"/>
              <a:t>s</a:t>
            </a:r>
            <a:r>
              <a:rPr lang="en-029" altLang="en-US" sz="2600" b="1">
                <a:cs typeface="Times New Roman" panose="02020603050405020304" pitchFamily="18" charset="0"/>
              </a:rPr>
              <a:t>ignificantly</a:t>
            </a:r>
            <a:r>
              <a:rPr lang="tr-TR" altLang="en-US" sz="2600" b="1"/>
              <a:t> </a:t>
            </a:r>
            <a:r>
              <a:rPr lang="en-029" altLang="en-US" sz="2600" b="1">
                <a:cs typeface="Times New Roman" panose="02020603050405020304" pitchFamily="18" charset="0"/>
              </a:rPr>
              <a:t>better than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029" altLang="en-US" sz="2600" b="1">
                <a:cs typeface="Times New Roman" panose="02020603050405020304" pitchFamily="18" charset="0"/>
              </a:rPr>
              <a:t>     the</a:t>
            </a:r>
            <a:r>
              <a:rPr lang="tr-TR" altLang="en-US" sz="2600" b="1"/>
              <a:t> </a:t>
            </a:r>
            <a:r>
              <a:rPr lang="en-029" altLang="en-US" sz="2600" b="1">
                <a:cs typeface="Times New Roman" panose="02020603050405020304" pitchFamily="18" charset="0"/>
              </a:rPr>
              <a:t>low power</a:t>
            </a:r>
            <a:r>
              <a:rPr lang="tr-TR" altLang="en-US" sz="2600" b="1"/>
              <a:t> </a:t>
            </a:r>
            <a:r>
              <a:rPr lang="en-029" altLang="en-US" sz="2600" b="1">
                <a:cs typeface="Times New Roman" panose="02020603050405020304" pitchFamily="18" charset="0"/>
              </a:rPr>
              <a:t>party.</a:t>
            </a:r>
            <a:r>
              <a:rPr lang="tr-TR" altLang="en-US" sz="2600" b="1"/>
              <a:t> </a:t>
            </a:r>
          </a:p>
        </p:txBody>
      </p:sp>
      <p:pic>
        <p:nvPicPr>
          <p:cNvPr id="38916" name="Picture 5" descr="BD05515_">
            <a:extLst>
              <a:ext uri="{FF2B5EF4-FFF2-40B4-BE49-F238E27FC236}">
                <a16:creationId xmlns:a16="http://schemas.microsoft.com/office/drawing/2014/main" id="{ED3CEA87-651D-49E4-9B01-85239D6EF99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438400"/>
            <a:ext cx="3281363" cy="3527425"/>
          </a:xfrm>
        </p:spPr>
      </p:pic>
      <p:pic>
        <p:nvPicPr>
          <p:cNvPr id="38917" name="Picture 6" descr="BD10253_">
            <a:extLst>
              <a:ext uri="{FF2B5EF4-FFF2-40B4-BE49-F238E27FC236}">
                <a16:creationId xmlns:a16="http://schemas.microsoft.com/office/drawing/2014/main" id="{484844E3-A7A7-49F8-A3A6-749DB69FD1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7684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BD10253_">
            <a:extLst>
              <a:ext uri="{FF2B5EF4-FFF2-40B4-BE49-F238E27FC236}">
                <a16:creationId xmlns:a16="http://schemas.microsoft.com/office/drawing/2014/main" id="{06BB7380-3EF5-459F-8F54-086CA1700C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576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73ABBCF-A637-49F7-9831-A15547210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9300" y="76200"/>
            <a:ext cx="68707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Physical Barriers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F038CBB-1896-451B-87C6-432E6058C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838200"/>
            <a:ext cx="7696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Channel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Availability of channel to receiver (</a:t>
            </a:r>
            <a:r>
              <a:rPr lang="en-US" altLang="en-US" sz="2000" b="1">
                <a:solidFill>
                  <a:schemeClr val="folHlink"/>
                </a:solidFill>
              </a:rPr>
              <a:t>Common channel)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Choice of channel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Handling of channel by communicator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Reach : depending on size of audience, mike,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Noise level in Channel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Presentation of information/message treatment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	Muddled messages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FF00FF"/>
                </a:solidFill>
              </a:rPr>
              <a:t>“Dogs for sale.Will eat anything.Especially likes children. Call 888-3599 for more information.”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Climate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Extreme temperature (Hot/Cold)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Bright/ Dim Light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High Humidity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Comfort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		</a:t>
            </a:r>
            <a:endParaRPr lang="en-US" altLang="en-US" sz="2400" b="1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0DE70EC-1794-4F8B-9254-7618D60EF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3300"/>
                </a:solidFill>
              </a:rPr>
              <a:t>Physical Barriers Cont…..</a:t>
            </a:r>
            <a:endParaRPr lang="tr-TR" sz="4000" b="1" dirty="0">
              <a:solidFill>
                <a:schemeClr val="folHlin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4ACABDE-1CA1-442B-AD99-E89DC06A13A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773238"/>
            <a:ext cx="4386262" cy="4608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029" sz="2800" b="1" dirty="0">
                <a:solidFill>
                  <a:schemeClr val="folHlink"/>
                </a:solidFill>
              </a:rPr>
              <a:t>D</a:t>
            </a:r>
            <a:r>
              <a:rPr lang="tr-TR" sz="2800" b="1" dirty="0">
                <a:solidFill>
                  <a:schemeClr val="folHlink"/>
                </a:solidFill>
              </a:rPr>
              <a:t>i</a:t>
            </a:r>
            <a:r>
              <a:rPr lang="en-029" sz="2800" b="1" dirty="0" err="1">
                <a:solidFill>
                  <a:schemeClr val="folHlink"/>
                </a:solidFill>
              </a:rPr>
              <a:t>stract</a:t>
            </a:r>
            <a:r>
              <a:rPr lang="tr-TR" sz="2800" b="1" dirty="0">
                <a:solidFill>
                  <a:schemeClr val="folHlink"/>
                </a:solidFill>
              </a:rPr>
              <a:t>i</a:t>
            </a:r>
            <a:r>
              <a:rPr lang="en-029" sz="2800" b="1" dirty="0" err="1">
                <a:solidFill>
                  <a:schemeClr val="folHlink"/>
                </a:solidFill>
              </a:rPr>
              <a:t>ons</a:t>
            </a:r>
            <a:r>
              <a:rPr lang="en-029" sz="2800" b="1" dirty="0">
                <a:solidFill>
                  <a:schemeClr val="folHlink"/>
                </a:solidFill>
              </a:rPr>
              <a:t>: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occurs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where people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re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</a:t>
            </a:r>
            <a:r>
              <a:rPr lang="en-029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onstantly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coming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in and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leaving for one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reason or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another, and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029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xperinced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the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frustration that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is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created by this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029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istracting</a:t>
            </a: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029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traffic flow</a:t>
            </a:r>
            <a:r>
              <a:rPr lang="en-029" sz="2800" b="1" dirty="0">
                <a:cs typeface="Tahoma" pitchFamily="34" charset="0"/>
              </a:rPr>
              <a:t>.</a:t>
            </a:r>
            <a:endParaRPr lang="tr-TR" sz="2800" b="1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tr-TR" sz="2800" b="1" dirty="0"/>
          </a:p>
        </p:txBody>
      </p:sp>
      <p:pic>
        <p:nvPicPr>
          <p:cNvPr id="40964" name="Picture 6" descr="jmo1728l">
            <a:extLst>
              <a:ext uri="{FF2B5EF4-FFF2-40B4-BE49-F238E27FC236}">
                <a16:creationId xmlns:a16="http://schemas.microsoft.com/office/drawing/2014/main" id="{C69CA263-E800-4DAA-9182-48ACC605A2C3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209800"/>
            <a:ext cx="3381375" cy="4464050"/>
          </a:xfr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B7FF85B-07CD-4DE6-BA9C-80A1439BA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6870700" cy="762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3300"/>
                </a:solidFill>
              </a:rPr>
              <a:t>Physical Barriers Cont…..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A00B59D-4C7B-4C27-AFB2-263D59A10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96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Distractions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Noise  (Co-workers, Doors,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Photographer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Any announcements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Instruction Sheet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Tea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Late Comers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Physical Setting of Classroom/ Lecture Hall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Sitting Arrangement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Audio-Visual Aids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3200" b="1"/>
          </a:p>
          <a:p>
            <a:pPr lvl="1" eaLnBrk="1" hangingPunct="1">
              <a:lnSpc>
                <a:spcPct val="90000"/>
              </a:lnSpc>
            </a:pPr>
            <a:endParaRPr lang="en-US" altLang="en-US" sz="2400" b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77EC512-EC68-4BB9-9F4A-1CA07D22A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6858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Receiver-The Ultimate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E8699A7-72E0-443F-B9B4-70CDD30D4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Absenteeism/Day Dreaming/ Pretending Listening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Strayers</a:t>
            </a:r>
            <a:r>
              <a:rPr lang="en-US" altLang="en-US" sz="2400"/>
              <a:t>: </a:t>
            </a:r>
            <a:r>
              <a:rPr lang="en-US" altLang="en-US" sz="2400" b="1"/>
              <a:t>They constantly take the group off the track. They drag the discussion out of context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Gabbers</a:t>
            </a:r>
            <a:r>
              <a:rPr lang="en-US" altLang="en-US" sz="2400" b="1"/>
              <a:t>: They are the people who like to talk first and try to dominate in the discussion. They think that they are the only ones with anything worth saying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Silent</a:t>
            </a:r>
            <a:r>
              <a:rPr lang="en-US" altLang="en-US" sz="2400" b="1"/>
              <a:t>: They are just as well informed as many other members of the group but they rarely contribute  verbally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B39EE800-69C4-49CE-A0C5-F6BB88131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5278438"/>
            <a:ext cx="687387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Listening without observing speaker’s tone, gesture, posture and </a:t>
            </a:r>
          </a:p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facial expression is like getting the </a:t>
            </a:r>
            <a:r>
              <a:rPr lang="en-US" altLang="en-US" sz="2400" b="1" i="1">
                <a:solidFill>
                  <a:schemeClr val="folHlink"/>
                </a:solidFill>
                <a:latin typeface="Garamond" panose="02020404030301010803" pitchFamily="18" charset="0"/>
              </a:rPr>
              <a:t>words</a:t>
            </a:r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 of a </a:t>
            </a:r>
            <a:r>
              <a:rPr lang="en-US" altLang="en-US" b="1">
                <a:solidFill>
                  <a:srgbClr val="FF0000"/>
                </a:solidFill>
                <a:latin typeface="Garamond" panose="02020404030301010803" pitchFamily="18" charset="0"/>
              </a:rPr>
              <a:t>song without music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40018EFA-B279-47F3-B813-393341400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rgbClr val="FF0000"/>
                </a:solidFill>
              </a:rPr>
              <a:t> </a:t>
            </a:r>
            <a:r>
              <a:rPr lang="en-US" altLang="en-US" sz="2800" b="1">
                <a:solidFill>
                  <a:srgbClr val="FF0000"/>
                </a:solidFill>
              </a:rPr>
              <a:t>Relating to Receiver</a:t>
            </a:r>
          </a:p>
          <a:p>
            <a:pPr algn="just"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Problem of homogeneity: </a:t>
            </a:r>
            <a:r>
              <a:rPr lang="en-US" altLang="en-US" sz="2400" b="1"/>
              <a:t>The more homogeneous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/>
              <a:t>   the audience is, the greater are the chances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/>
              <a:t>   for successful communication.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endParaRPr lang="en-US" altLang="en-US" sz="2400" b="1"/>
          </a:p>
          <a:p>
            <a:pPr algn="just"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Problem of cooperation and involvement:  </a:t>
            </a:r>
            <a:r>
              <a:rPr lang="en-US" altLang="en-US" sz="2400" b="1"/>
              <a:t>The listeners must cooperate and get actively involved in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/>
              <a:t>  the communication process, they must try to get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/>
              <a:t>  tuned together with the communicator.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endParaRPr lang="en-US" altLang="en-US" sz="2400" b="1"/>
          </a:p>
          <a:p>
            <a:pPr algn="just"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Negative attitude of the audience towards the communicator: </a:t>
            </a:r>
            <a:r>
              <a:rPr lang="en-US" altLang="en-US" sz="2400" b="1"/>
              <a:t>If the audience has negative attitude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/>
              <a:t>   for the communicator or if the credibility of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/>
              <a:t>   communicator as perceived by the audience is low,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/>
              <a:t>  no successful communication will take place.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6758306-BD81-4F18-8A14-736D01DE6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6425" cy="488950"/>
          </a:xfrm>
        </p:spPr>
        <p:txBody>
          <a:bodyPr/>
          <a:lstStyle/>
          <a:p>
            <a:pPr eaLnBrk="1" hangingPunct="1"/>
            <a:r>
              <a:rPr lang="en-US" altLang="en-US" sz="3200" b="1"/>
              <a:t> Problems in Communication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97F8363-A922-47FD-9F77-9B99EE746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rgbClr val="FF0000"/>
                </a:solidFill>
              </a:rPr>
              <a:t> Relating to communicator</a:t>
            </a:r>
          </a:p>
          <a:p>
            <a:pPr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/>
              <a:t> </a:t>
            </a:r>
            <a:r>
              <a:rPr lang="en-US" altLang="en-US" sz="2400" b="1">
                <a:solidFill>
                  <a:schemeClr val="folHlink"/>
                </a:solidFill>
              </a:rPr>
              <a:t>Ineffective environment:  </a:t>
            </a:r>
            <a:r>
              <a:rPr lang="en-US" altLang="en-US" sz="2400" b="1"/>
              <a:t>The environment created by the communicator influences his effectiveness. The physical facilities, air of friendliness, rapport with the audience etc.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403725" algn="l"/>
                <a:tab pos="4694238" algn="l"/>
              </a:tabLst>
            </a:pPr>
            <a:endParaRPr lang="en-US" altLang="en-US" sz="2400" b="1"/>
          </a:p>
          <a:p>
            <a:pPr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Unorganized efforts to communicate:  </a:t>
            </a:r>
            <a:r>
              <a:rPr lang="en-US" altLang="en-US" sz="2400" b="1"/>
              <a:t>Unorganized efforts will distort the message   and it will not reach its destination as intended. e. g. Timely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403725" algn="l"/>
                <a:tab pos="4694238" algn="l"/>
              </a:tabLst>
            </a:pPr>
            <a:endParaRPr lang="en-US" altLang="en-US" sz="2400" b="1"/>
          </a:p>
          <a:p>
            <a:pPr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Poor standard of correctness: </a:t>
            </a:r>
            <a:r>
              <a:rPr lang="en-US" altLang="en-US" sz="2400" b="1"/>
              <a:t>Standard of correctness involves proper selection of the message and its level of accuracy.</a:t>
            </a:r>
          </a:p>
          <a:p>
            <a:pPr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/>
              <a:t> </a:t>
            </a:r>
            <a:r>
              <a:rPr lang="en-US" altLang="en-US" sz="2400" b="1">
                <a:solidFill>
                  <a:schemeClr val="folHlink"/>
                </a:solidFill>
              </a:rPr>
              <a:t>Inaccurate symbols: </a:t>
            </a:r>
            <a:r>
              <a:rPr lang="en-US" altLang="en-US" sz="2400" b="1"/>
              <a:t>If the symbols used in                communication are inaccurate, intended communication will not take place.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403725" algn="l"/>
                <a:tab pos="4694238" algn="l"/>
              </a:tabLst>
            </a:pPr>
            <a:endParaRPr lang="en-US" altLang="en-US" sz="2400">
              <a:solidFill>
                <a:srgbClr val="99FF99"/>
              </a:solidFill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94F2985-7F18-4537-BCAA-F26D93005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6425" cy="488950"/>
          </a:xfrm>
        </p:spPr>
        <p:txBody>
          <a:bodyPr/>
          <a:lstStyle/>
          <a:p>
            <a:pPr eaLnBrk="1" hangingPunct="1"/>
            <a:r>
              <a:rPr lang="en-US" altLang="en-US" sz="3200" b="1"/>
              <a:t> Problems in Communication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AE7D63B-ACDE-49DE-B88C-CDA0DB2F0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rgbClr val="FFFF99"/>
                </a:solidFill>
              </a:rPr>
              <a:t> </a:t>
            </a:r>
            <a:r>
              <a:rPr lang="en-US" altLang="en-US" sz="2800" b="1">
                <a:solidFill>
                  <a:srgbClr val="FF0000"/>
                </a:solidFill>
              </a:rPr>
              <a:t>Relating to Transmission of Message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4403725" algn="l"/>
                <a:tab pos="4694238" algn="l"/>
              </a:tabLst>
            </a:pPr>
            <a:endParaRPr lang="en-US" altLang="en-US" sz="2800" b="1">
              <a:solidFill>
                <a:srgbClr val="FFFF99"/>
              </a:solidFill>
            </a:endParaRPr>
          </a:p>
          <a:p>
            <a:pPr algn="just"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Wrong handling of the channels:  </a:t>
            </a:r>
            <a:r>
              <a:rPr lang="en-US" altLang="en-US" sz="2400" b="1"/>
              <a:t>If the channels selected for communication are not handled effectively, their potential for carrying a message will be dissipated.</a:t>
            </a:r>
          </a:p>
          <a:p>
            <a:pPr algn="just"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/>
              <a:t>Wrong selection of channels:  If the channel selected is not in accordance with the objective/subject, interpretation will not be in a desired way.</a:t>
            </a:r>
          </a:p>
          <a:p>
            <a:pPr algn="just"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Use of inadequate channels in parallel:  </a:t>
            </a:r>
            <a:r>
              <a:rPr lang="en-US" altLang="en-US" sz="2400" b="1"/>
              <a:t>For the message to have got through and received properly, use of more than one channel in parallel or at about the same time is essential.</a:t>
            </a:r>
          </a:p>
          <a:p>
            <a:pPr algn="just" eaLnBrk="1" hangingPunct="1">
              <a:lnSpc>
                <a:spcPct val="80000"/>
              </a:lnSpc>
              <a:tabLst>
                <a:tab pos="4403725" algn="l"/>
                <a:tab pos="4694238" algn="l"/>
              </a:tabLst>
            </a:pPr>
            <a:r>
              <a:rPr lang="en-US" altLang="en-US" sz="2400" b="1">
                <a:solidFill>
                  <a:schemeClr val="folHlink"/>
                </a:solidFill>
              </a:rPr>
              <a:t>Physical distraction:  </a:t>
            </a:r>
            <a:r>
              <a:rPr lang="en-US" altLang="en-US" sz="2400" b="1"/>
              <a:t>Failure to avoid physical distraction often obstructs successful sending of the message.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70A412D-BC34-405C-8CFC-8F645C5B3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8707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What is communication?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04A812D-844A-4811-AF09-FEC26965F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962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Communication is a</a:t>
            </a:r>
            <a:r>
              <a:rPr lang="en-US" altLang="en-US" b="1">
                <a:solidFill>
                  <a:schemeClr val="folHlink"/>
                </a:solidFill>
              </a:rPr>
              <a:t> process</a:t>
            </a:r>
            <a:r>
              <a:rPr lang="en-US" altLang="en-US" b="1"/>
              <a:t> through which two or more people exchange information, ideas, thoughts, emotions in such a way that each gain a </a:t>
            </a:r>
            <a:r>
              <a:rPr lang="en-US" altLang="en-US" b="1">
                <a:solidFill>
                  <a:schemeClr val="folHlink"/>
                </a:solidFill>
              </a:rPr>
              <a:t>common understanding</a:t>
            </a:r>
            <a:r>
              <a:rPr lang="en-US" altLang="en-US" b="1"/>
              <a:t> of the </a:t>
            </a:r>
            <a:r>
              <a:rPr lang="en-US" altLang="en-US" b="1">
                <a:solidFill>
                  <a:schemeClr val="folHlink"/>
                </a:solidFill>
              </a:rPr>
              <a:t>intended message.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Communication is a </a:t>
            </a:r>
            <a:r>
              <a:rPr lang="en-US" altLang="en-US" b="1">
                <a:solidFill>
                  <a:schemeClr val="folHlink"/>
                </a:solidFill>
              </a:rPr>
              <a:t>dyadic </a:t>
            </a:r>
            <a:r>
              <a:rPr lang="en-US" altLang="en-US" b="1"/>
              <a:t>concept.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In Communication system </a:t>
            </a:r>
            <a:r>
              <a:rPr lang="en-US" altLang="en-US" b="1">
                <a:solidFill>
                  <a:schemeClr val="folHlink"/>
                </a:solidFill>
              </a:rPr>
              <a:t>35%</a:t>
            </a:r>
            <a:r>
              <a:rPr lang="en-US" altLang="en-US" b="1"/>
              <a:t> message is carried </a:t>
            </a:r>
            <a:r>
              <a:rPr lang="en-US" altLang="en-US" b="1">
                <a:solidFill>
                  <a:schemeClr val="folHlink"/>
                </a:solidFill>
              </a:rPr>
              <a:t>verbally</a:t>
            </a:r>
            <a:r>
              <a:rPr lang="en-US" altLang="en-US" b="1"/>
              <a:t> and rest of the </a:t>
            </a:r>
            <a:r>
              <a:rPr lang="en-US" altLang="en-US" b="1">
                <a:solidFill>
                  <a:schemeClr val="folHlink"/>
                </a:solidFill>
              </a:rPr>
              <a:t>65%</a:t>
            </a:r>
            <a:r>
              <a:rPr lang="en-US" altLang="en-US" b="1"/>
              <a:t> </a:t>
            </a:r>
            <a:r>
              <a:rPr lang="en-US" altLang="en-US" b="1">
                <a:solidFill>
                  <a:schemeClr val="folHlink"/>
                </a:solidFill>
              </a:rPr>
              <a:t>non verbally.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8779822-FEBF-48B8-A68C-E4F00A8B6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Points to Remember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2699FA3-692B-4F15-A090-FD3A26004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191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chemeClr val="folHlink"/>
                </a:solidFill>
              </a:rPr>
              <a:t>Communication</a:t>
            </a:r>
            <a:r>
              <a:rPr lang="en-US" altLang="en-US" sz="2200" b="1"/>
              <a:t> is a </a:t>
            </a:r>
            <a:r>
              <a:rPr lang="en-US" altLang="en-US" sz="2200" b="1">
                <a:solidFill>
                  <a:schemeClr val="folHlink"/>
                </a:solidFill>
              </a:rPr>
              <a:t>two way process.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chemeClr val="folHlink"/>
                </a:solidFill>
              </a:rPr>
              <a:t>Effective communication= </a:t>
            </a:r>
            <a:r>
              <a:rPr lang="en-US" altLang="en-US" sz="2200" b="1"/>
              <a:t>Bridging the gap between encoded and decoded message= </a:t>
            </a:r>
            <a:r>
              <a:rPr lang="en-US" altLang="en-US" sz="2200" b="1">
                <a:solidFill>
                  <a:schemeClr val="folHlink"/>
                </a:solidFill>
              </a:rPr>
              <a:t>Establishing Common Understanding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chemeClr val="folHlink"/>
                </a:solidFill>
              </a:rPr>
              <a:t>Responsibility of </a:t>
            </a:r>
            <a:r>
              <a:rPr lang="en-US" altLang="en-US" sz="2200" b="1"/>
              <a:t>effective communication mainly lies with the</a:t>
            </a:r>
            <a:r>
              <a:rPr lang="en-US" altLang="en-US" sz="2200" b="1">
                <a:solidFill>
                  <a:schemeClr val="folHlink"/>
                </a:solidFill>
              </a:rPr>
              <a:t> communicator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chemeClr val="folHlink"/>
                </a:solidFill>
              </a:rPr>
              <a:t>Feedback</a:t>
            </a:r>
            <a:r>
              <a:rPr lang="en-US" altLang="en-US" sz="2200" b="1"/>
              <a:t> is an important </a:t>
            </a:r>
            <a:r>
              <a:rPr lang="en-US" altLang="en-US" sz="2200" b="1">
                <a:solidFill>
                  <a:schemeClr val="folHlink"/>
                </a:solidFill>
              </a:rPr>
              <a:t>return message</a:t>
            </a:r>
            <a:r>
              <a:rPr lang="en-US" altLang="en-US" sz="2200" b="1"/>
              <a:t>. Ensure getting and using it effectively for better performance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chemeClr val="folHlink"/>
                </a:solidFill>
              </a:rPr>
              <a:t>Know the roadblocks</a:t>
            </a:r>
            <a:r>
              <a:rPr lang="en-US" altLang="en-US" sz="2200" b="1"/>
              <a:t>. This will help you to handle the communication process in an effective way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/>
              <a:t>Use </a:t>
            </a:r>
            <a:r>
              <a:rPr lang="en-US" altLang="en-US" sz="2200" b="1">
                <a:solidFill>
                  <a:schemeClr val="folHlink"/>
                </a:solidFill>
              </a:rPr>
              <a:t>Heart</a:t>
            </a:r>
            <a:r>
              <a:rPr lang="en-US" altLang="en-US" sz="2200" b="1"/>
              <a:t> and </a:t>
            </a:r>
            <a:r>
              <a:rPr lang="en-US" altLang="en-US" sz="2200" b="1">
                <a:solidFill>
                  <a:schemeClr val="folHlink"/>
                </a:solidFill>
              </a:rPr>
              <a:t>Mind </a:t>
            </a:r>
            <a:r>
              <a:rPr lang="en-US" altLang="en-US" sz="2200" b="1"/>
              <a:t>and </a:t>
            </a:r>
            <a:r>
              <a:rPr lang="en-US" altLang="en-US" sz="2200" b="1">
                <a:solidFill>
                  <a:schemeClr val="folHlink"/>
                </a:solidFill>
              </a:rPr>
              <a:t>Soul </a:t>
            </a:r>
            <a:r>
              <a:rPr lang="en-US" altLang="en-US" sz="2200" b="1"/>
              <a:t>for an effective result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/>
              <a:t>Communication is a</a:t>
            </a:r>
            <a:r>
              <a:rPr lang="en-US" altLang="en-US" sz="2200" b="1">
                <a:solidFill>
                  <a:schemeClr val="folHlink"/>
                </a:solidFill>
              </a:rPr>
              <a:t> skill, learn</a:t>
            </a:r>
            <a:r>
              <a:rPr lang="en-US" altLang="en-US" sz="2200" b="1"/>
              <a:t> and </a:t>
            </a:r>
            <a:r>
              <a:rPr lang="en-US" altLang="en-US" sz="2200" b="1">
                <a:solidFill>
                  <a:schemeClr val="folHlink"/>
                </a:solidFill>
              </a:rPr>
              <a:t>practice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B1F31DA-F222-495A-8854-F79217CDD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To Sum up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E5AC6D3E-267A-470F-B6F8-B4BE0748A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75438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charset="0"/>
              </a:rPr>
              <a:t>To Become an Effective communicator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charset="0"/>
              </a:rPr>
              <a:t>Make effective use of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charset="0"/>
              </a:rPr>
              <a:t>Heart and Body, Mind and Soul</a:t>
            </a:r>
          </a:p>
          <a:p>
            <a:pPr algn="ctr">
              <a:defRPr/>
            </a:pPr>
            <a:endParaRPr lang="en-US" sz="3200" dirty="0">
              <a:solidFill>
                <a:schemeClr val="folHlink"/>
              </a:solidFill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7">
            <a:extLst>
              <a:ext uri="{FF2B5EF4-FFF2-40B4-BE49-F238E27FC236}">
                <a16:creationId xmlns:a16="http://schemas.microsoft.com/office/drawing/2014/main" id="{E07B8315-3F67-483C-BCA0-9C3978F523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71763" y="1371600"/>
            <a:ext cx="3800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Thanks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B67CE21-49CA-4E7C-9D0C-C03AF6DDB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838200"/>
            <a:ext cx="8012112" cy="1143000"/>
          </a:xfrm>
        </p:spPr>
        <p:txBody>
          <a:bodyPr/>
          <a:lstStyle/>
          <a:p>
            <a:pPr eaLnBrk="1" hangingPunct="1"/>
            <a:r>
              <a:rPr lang="tr-TR" altLang="en-US" b="1">
                <a:solidFill>
                  <a:srgbClr val="660066"/>
                </a:solidFill>
              </a:rPr>
              <a:t>COMMUNICATION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5542095-0D26-4E3F-AFC8-8720B8934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9613" y="1066800"/>
            <a:ext cx="5334000" cy="5791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en-US" b="1"/>
              <a:t>Communication is the process of sending and receiving messages between parties</a:t>
            </a:r>
          </a:p>
        </p:txBody>
      </p:sp>
      <p:pic>
        <p:nvPicPr>
          <p:cNvPr id="11268" name="Picture 5" descr="gr_mc_discussion_180x139">
            <a:extLst>
              <a:ext uri="{FF2B5EF4-FFF2-40B4-BE49-F238E27FC236}">
                <a16:creationId xmlns:a16="http://schemas.microsoft.com/office/drawing/2014/main" id="{8A497295-AEBA-433F-AB18-F571D9061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220980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gr_warmup_180x144">
            <a:extLst>
              <a:ext uri="{FF2B5EF4-FFF2-40B4-BE49-F238E27FC236}">
                <a16:creationId xmlns:a16="http://schemas.microsoft.com/office/drawing/2014/main" id="{8AF51846-0AC2-4761-8329-7A4E4DDA4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267200"/>
            <a:ext cx="227488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>
            <a:extLst>
              <a:ext uri="{FF2B5EF4-FFF2-40B4-BE49-F238E27FC236}">
                <a16:creationId xmlns:a16="http://schemas.microsoft.com/office/drawing/2014/main" id="{43A6A341-0F4A-41AD-8E7C-BD1DD167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836613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4000">
                <a:solidFill>
                  <a:srgbClr val="660066"/>
                </a:solidFill>
              </a:rPr>
              <a:t>Basic</a:t>
            </a:r>
            <a:r>
              <a:rPr lang="tr-TR" altLang="en-US" sz="4000"/>
              <a:t> </a:t>
            </a:r>
            <a:r>
              <a:rPr lang="tr-TR" altLang="en-US" sz="4000">
                <a:solidFill>
                  <a:srgbClr val="660066"/>
                </a:solidFill>
              </a:rPr>
              <a:t>Model</a:t>
            </a:r>
            <a:r>
              <a:rPr lang="tr-TR" altLang="en-US" sz="4000"/>
              <a:t> </a:t>
            </a:r>
            <a:r>
              <a:rPr lang="tr-TR" altLang="en-US" sz="4000">
                <a:solidFill>
                  <a:srgbClr val="660066"/>
                </a:solidFill>
              </a:rPr>
              <a:t>Of</a:t>
            </a:r>
            <a:r>
              <a:rPr lang="tr-TR" altLang="en-US" sz="4000"/>
              <a:t> </a:t>
            </a:r>
            <a:r>
              <a:rPr lang="tr-TR" altLang="en-US" sz="4000">
                <a:solidFill>
                  <a:srgbClr val="660066"/>
                </a:solidFill>
              </a:rPr>
              <a:t>Communication</a:t>
            </a:r>
          </a:p>
        </p:txBody>
      </p:sp>
      <p:pic>
        <p:nvPicPr>
          <p:cNvPr id="66564" name="Picture 4" descr="sub_communicationcycle">
            <a:extLst>
              <a:ext uri="{FF2B5EF4-FFF2-40B4-BE49-F238E27FC236}">
                <a16:creationId xmlns:a16="http://schemas.microsoft.com/office/drawing/2014/main" id="{D1DCBEF1-014E-4556-9F67-0073A7F89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3063"/>
            <a:ext cx="853440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9C1479C-FE36-472B-BD46-1093927C8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764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Source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2E75175-B628-43AB-B9B8-7B3081230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764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 Encoded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E459CAB-6D0A-4685-8587-9D72AAD72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Channel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1016B403-41E1-4167-8663-1A5EC0B9D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6764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Decoded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CF14541-FBB6-4B47-96E5-2C1ECE3DB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6764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Receiver</a:t>
            </a:r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BEF5600C-2EFC-4FF9-A564-F2CB881FE3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95849F23-5B36-44D8-B313-7218BCEF5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E4D73D9E-1028-40B0-ADB0-861FB84E3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6894FB67-3F0B-4020-88E4-758AA4FEB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AutoShape 11">
            <a:extLst>
              <a:ext uri="{FF2B5EF4-FFF2-40B4-BE49-F238E27FC236}">
                <a16:creationId xmlns:a16="http://schemas.microsoft.com/office/drawing/2014/main" id="{A1638D85-0C16-4E73-8786-FB010C0B7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10000"/>
            <a:ext cx="1214438" cy="1214438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folHlink"/>
                </a:solidFill>
                <a:latin typeface="Garamond" panose="02020404030301010803" pitchFamily="18" charset="0"/>
              </a:rPr>
              <a:t>Feedback</a:t>
            </a:r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BF90144A-1AD7-4713-BBCF-CBE4EE74E6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209800"/>
            <a:ext cx="2667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3D1DC09E-F8B8-4E22-8E34-726CAE83A0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2209800"/>
            <a:ext cx="3048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6063AA8-DBB4-4FEF-8F2D-04150752B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Significance of Communication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230EF0A-DB42-435C-B990-F019DE501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95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folHlink"/>
                </a:solidFill>
              </a:rPr>
              <a:t>Lifeblood </a:t>
            </a:r>
            <a:r>
              <a:rPr lang="en-US" altLang="en-US" sz="3600" b="1"/>
              <a:t>of an individual, organisation, society</a:t>
            </a:r>
          </a:p>
          <a:p>
            <a:pPr eaLnBrk="1" hangingPunct="1"/>
            <a:r>
              <a:rPr lang="en-US" altLang="en-US" sz="3600" b="1"/>
              <a:t>As you grow you communicate more and more</a:t>
            </a:r>
          </a:p>
          <a:p>
            <a:pPr eaLnBrk="1" hangingPunct="1"/>
            <a:r>
              <a:rPr lang="en-US" altLang="en-US" sz="3600" b="1"/>
              <a:t>In all domains of life and in all directions </a:t>
            </a:r>
            <a:r>
              <a:rPr lang="en-US" altLang="en-US" sz="3600" b="1">
                <a:solidFill>
                  <a:schemeClr val="folHlink"/>
                </a:solidFill>
              </a:rPr>
              <a:t>Downwards Sideways Upwards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3B11118-C690-4CC4-8BC6-8E371757B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367712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BARRIERS FOR EFFECTIVE COMMUNICATION</a:t>
            </a:r>
          </a:p>
        </p:txBody>
      </p:sp>
      <p:pic>
        <p:nvPicPr>
          <p:cNvPr id="15363" name="Picture 3" descr="barriers">
            <a:extLst>
              <a:ext uri="{FF2B5EF4-FFF2-40B4-BE49-F238E27FC236}">
                <a16:creationId xmlns:a16="http://schemas.microsoft.com/office/drawing/2014/main" id="{1682F8F1-0279-4157-8301-FC1FE6890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6019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>
            <a:extLst>
              <a:ext uri="{FF2B5EF4-FFF2-40B4-BE49-F238E27FC236}">
                <a16:creationId xmlns:a16="http://schemas.microsoft.com/office/drawing/2014/main" id="{1F249F84-61BC-4125-BC35-7883807F7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949950"/>
            <a:ext cx="4032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tr-T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Ayşe Bilge ÇAKIR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1289</TotalTime>
  <Words>1777</Words>
  <Application>Microsoft Office PowerPoint</Application>
  <PresentationFormat>On-screen Show (4:3)</PresentationFormat>
  <Paragraphs>248</Paragraphs>
  <Slides>42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Comic Sans MS</vt:lpstr>
      <vt:lpstr>Arial</vt:lpstr>
      <vt:lpstr>Calibri</vt:lpstr>
      <vt:lpstr>Wingdings</vt:lpstr>
      <vt:lpstr>Garamond</vt:lpstr>
      <vt:lpstr>Tahoma</vt:lpstr>
      <vt:lpstr>Times New Roman</vt:lpstr>
      <vt:lpstr>Wingdings 2</vt:lpstr>
      <vt:lpstr>Crayons</vt:lpstr>
      <vt:lpstr> Barriers to Effective Communication and Their Management</vt:lpstr>
      <vt:lpstr>Points of Discussion</vt:lpstr>
      <vt:lpstr>COMMUNICATION</vt:lpstr>
      <vt:lpstr>What is communication?</vt:lpstr>
      <vt:lpstr>COMMUNICATION</vt:lpstr>
      <vt:lpstr>PowerPoint Presentation</vt:lpstr>
      <vt:lpstr>PowerPoint Presentation</vt:lpstr>
      <vt:lpstr>Significance of Communication</vt:lpstr>
      <vt:lpstr>BARRIERS FOR EFFECTIVE COMMUNICATION</vt:lpstr>
      <vt:lpstr>PowerPoint Presentation</vt:lpstr>
      <vt:lpstr>Barrier ?</vt:lpstr>
      <vt:lpstr>Barriers to Effective Communication</vt:lpstr>
      <vt:lpstr>Social Barriers</vt:lpstr>
      <vt:lpstr>GENDER</vt:lpstr>
      <vt:lpstr>AGE</vt:lpstr>
      <vt:lpstr>PowerPoint Presentation</vt:lpstr>
      <vt:lpstr>Social Barriers Cont…..</vt:lpstr>
      <vt:lpstr>Psychological Barriers</vt:lpstr>
      <vt:lpstr> PERCEPTION</vt:lpstr>
      <vt:lpstr>Mother: Will you straighten up your room? Teenager: Why? What’s messy? </vt:lpstr>
      <vt:lpstr>Selective Perception</vt:lpstr>
      <vt:lpstr> MOTIVATION</vt:lpstr>
      <vt:lpstr>TUNNEL VISION</vt:lpstr>
      <vt:lpstr>EGO DEFENSIVENESS</vt:lpstr>
      <vt:lpstr>NEGATIVE EMOTIONS</vt:lpstr>
      <vt:lpstr>Other Psychological Barriers</vt:lpstr>
      <vt:lpstr>Cultural Barriers</vt:lpstr>
      <vt:lpstr>Cultural Barriers</vt:lpstr>
      <vt:lpstr>Physiological Barriers</vt:lpstr>
      <vt:lpstr>System Design </vt:lpstr>
      <vt:lpstr>PowerPoint Presentation</vt:lpstr>
      <vt:lpstr>Status And Power Differences</vt:lpstr>
      <vt:lpstr>Physical Barriers</vt:lpstr>
      <vt:lpstr>Physical Barriers Cont…..</vt:lpstr>
      <vt:lpstr>Physical Barriers Cont…..</vt:lpstr>
      <vt:lpstr>Receiver-The Ultimate</vt:lpstr>
      <vt:lpstr>PowerPoint Presentation</vt:lpstr>
      <vt:lpstr> Problems in Communication </vt:lpstr>
      <vt:lpstr> Problems in Communication </vt:lpstr>
      <vt:lpstr>Points to Remember</vt:lpstr>
      <vt:lpstr>To Sum 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Moderni</cp:lastModifiedBy>
  <cp:revision>171</cp:revision>
  <dcterms:created xsi:type="dcterms:W3CDTF">2008-01-02T08:00:28Z</dcterms:created>
  <dcterms:modified xsi:type="dcterms:W3CDTF">2020-03-02T12:52:55Z</dcterms:modified>
</cp:coreProperties>
</file>