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3300"/>
    <a:srgbClr val="66FF33"/>
    <a:srgbClr val="2FF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8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115440-7C88-46B4-8105-F2FF2A88D07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a:extLst>
              <a:ext uri="{FF2B5EF4-FFF2-40B4-BE49-F238E27FC236}">
                <a16:creationId xmlns:a16="http://schemas.microsoft.com/office/drawing/2014/main" id="{8A028E26-6E97-41A4-B7FA-5E6E58FA169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9D947184-7CAB-4E91-B3F1-DB4D7040287A}" type="datetimeFigureOut">
              <a:rPr lang="en-US"/>
              <a:pPr>
                <a:defRPr/>
              </a:pPr>
              <a:t>3/2/2020</a:t>
            </a:fld>
            <a:endParaRPr lang="en-US"/>
          </a:p>
        </p:txBody>
      </p:sp>
      <p:sp>
        <p:nvSpPr>
          <p:cNvPr id="4" name="Slide Image Placeholder 3">
            <a:extLst>
              <a:ext uri="{FF2B5EF4-FFF2-40B4-BE49-F238E27FC236}">
                <a16:creationId xmlns:a16="http://schemas.microsoft.com/office/drawing/2014/main" id="{AF75D5CC-4E68-4598-8179-788ECEFB497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5D9C406-ACB3-431F-9CB7-73E9638C3B6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B80E37F-F76A-42D3-B8FD-3A6B1A6410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a:extLst>
              <a:ext uri="{FF2B5EF4-FFF2-40B4-BE49-F238E27FC236}">
                <a16:creationId xmlns:a16="http://schemas.microsoft.com/office/drawing/2014/main" id="{43DF4F53-9CC5-408A-ACB1-AA11949046A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14BE4A0-3EBD-477B-B44F-703233F80D6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FAF76C9-B7A7-444A-857F-769D6743F5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DAF16D7-A8DD-4E94-8B5D-9A3520AB56DE}"/>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6" name="Rectangle 6">
            <a:extLst>
              <a:ext uri="{FF2B5EF4-FFF2-40B4-BE49-F238E27FC236}">
                <a16:creationId xmlns:a16="http://schemas.microsoft.com/office/drawing/2014/main" id="{3978730D-A89A-4DF3-AFC6-4DDDE1D37512}"/>
              </a:ext>
            </a:extLst>
          </p:cNvPr>
          <p:cNvSpPr>
            <a:spLocks noGrp="1" noChangeArrowheads="1"/>
          </p:cNvSpPr>
          <p:nvPr>
            <p:ph type="sldNum" sz="quarter" idx="12"/>
          </p:nvPr>
        </p:nvSpPr>
        <p:spPr>
          <a:ln/>
        </p:spPr>
        <p:txBody>
          <a:bodyPr/>
          <a:lstStyle>
            <a:lvl1pPr>
              <a:defRPr/>
            </a:lvl1pPr>
          </a:lstStyle>
          <a:p>
            <a:fld id="{D10CA087-4FE5-4E58-9660-7634AC0BB284}" type="slidenum">
              <a:rPr lang="en-US" altLang="en-US"/>
              <a:pPr/>
              <a:t>‹#›</a:t>
            </a:fld>
            <a:endParaRPr lang="en-US" altLang="en-US"/>
          </a:p>
        </p:txBody>
      </p:sp>
    </p:spTree>
    <p:extLst>
      <p:ext uri="{BB962C8B-B14F-4D97-AF65-F5344CB8AC3E}">
        <p14:creationId xmlns:p14="http://schemas.microsoft.com/office/powerpoint/2010/main" val="82843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23F27B3-CAAF-4796-92D2-F6A070A5E1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138E02B-CDEE-4524-80A3-67C84186A424}"/>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6" name="Rectangle 6">
            <a:extLst>
              <a:ext uri="{FF2B5EF4-FFF2-40B4-BE49-F238E27FC236}">
                <a16:creationId xmlns:a16="http://schemas.microsoft.com/office/drawing/2014/main" id="{B3277CD6-436E-4FCF-B0BD-FBB731287C6F}"/>
              </a:ext>
            </a:extLst>
          </p:cNvPr>
          <p:cNvSpPr>
            <a:spLocks noGrp="1" noChangeArrowheads="1"/>
          </p:cNvSpPr>
          <p:nvPr>
            <p:ph type="sldNum" sz="quarter" idx="12"/>
          </p:nvPr>
        </p:nvSpPr>
        <p:spPr>
          <a:ln/>
        </p:spPr>
        <p:txBody>
          <a:bodyPr/>
          <a:lstStyle>
            <a:lvl1pPr>
              <a:defRPr/>
            </a:lvl1pPr>
          </a:lstStyle>
          <a:p>
            <a:fld id="{4A2B5709-D94C-4283-84DD-A2A8EBCE810B}" type="slidenum">
              <a:rPr lang="en-US" altLang="en-US"/>
              <a:pPr/>
              <a:t>‹#›</a:t>
            </a:fld>
            <a:endParaRPr lang="en-US" altLang="en-US"/>
          </a:p>
        </p:txBody>
      </p:sp>
    </p:spTree>
    <p:extLst>
      <p:ext uri="{BB962C8B-B14F-4D97-AF65-F5344CB8AC3E}">
        <p14:creationId xmlns:p14="http://schemas.microsoft.com/office/powerpoint/2010/main" val="64648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A419DE3-48C3-4F79-89B0-BFC044BBFA3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051714-32B0-404C-AE37-7A88C20B23A6}"/>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6" name="Rectangle 6">
            <a:extLst>
              <a:ext uri="{FF2B5EF4-FFF2-40B4-BE49-F238E27FC236}">
                <a16:creationId xmlns:a16="http://schemas.microsoft.com/office/drawing/2014/main" id="{EC6E61DC-CAD1-49E1-983A-0B35446F8EBE}"/>
              </a:ext>
            </a:extLst>
          </p:cNvPr>
          <p:cNvSpPr>
            <a:spLocks noGrp="1" noChangeArrowheads="1"/>
          </p:cNvSpPr>
          <p:nvPr>
            <p:ph type="sldNum" sz="quarter" idx="12"/>
          </p:nvPr>
        </p:nvSpPr>
        <p:spPr>
          <a:ln/>
        </p:spPr>
        <p:txBody>
          <a:bodyPr/>
          <a:lstStyle>
            <a:lvl1pPr>
              <a:defRPr/>
            </a:lvl1pPr>
          </a:lstStyle>
          <a:p>
            <a:fld id="{4DF700B0-BB9A-4DF9-A444-075BD9C3997C}" type="slidenum">
              <a:rPr lang="en-US" altLang="en-US"/>
              <a:pPr/>
              <a:t>‹#›</a:t>
            </a:fld>
            <a:endParaRPr lang="en-US" altLang="en-US"/>
          </a:p>
        </p:txBody>
      </p:sp>
    </p:spTree>
    <p:extLst>
      <p:ext uri="{BB962C8B-B14F-4D97-AF65-F5344CB8AC3E}">
        <p14:creationId xmlns:p14="http://schemas.microsoft.com/office/powerpoint/2010/main" val="322068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58DA835-096B-446F-971E-9454A040D1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1AFDAC5-0EBC-46A0-854D-966803DE0267}"/>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6" name="Rectangle 6">
            <a:extLst>
              <a:ext uri="{FF2B5EF4-FFF2-40B4-BE49-F238E27FC236}">
                <a16:creationId xmlns:a16="http://schemas.microsoft.com/office/drawing/2014/main" id="{419A0523-5399-48C5-921B-F38F696C8AB4}"/>
              </a:ext>
            </a:extLst>
          </p:cNvPr>
          <p:cNvSpPr>
            <a:spLocks noGrp="1" noChangeArrowheads="1"/>
          </p:cNvSpPr>
          <p:nvPr>
            <p:ph type="sldNum" sz="quarter" idx="12"/>
          </p:nvPr>
        </p:nvSpPr>
        <p:spPr>
          <a:ln/>
        </p:spPr>
        <p:txBody>
          <a:bodyPr/>
          <a:lstStyle>
            <a:lvl1pPr>
              <a:defRPr/>
            </a:lvl1pPr>
          </a:lstStyle>
          <a:p>
            <a:fld id="{F555105E-646E-448E-B96A-331276085F21}" type="slidenum">
              <a:rPr lang="en-US" altLang="en-US"/>
              <a:pPr/>
              <a:t>‹#›</a:t>
            </a:fld>
            <a:endParaRPr lang="en-US" altLang="en-US"/>
          </a:p>
        </p:txBody>
      </p:sp>
    </p:spTree>
    <p:extLst>
      <p:ext uri="{BB962C8B-B14F-4D97-AF65-F5344CB8AC3E}">
        <p14:creationId xmlns:p14="http://schemas.microsoft.com/office/powerpoint/2010/main" val="237662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B57BC26-2CAF-4C56-A5BD-8A8A93C50B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10AD8B6-E268-4EB6-9053-FDF904A07B78}"/>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6" name="Rectangle 6">
            <a:extLst>
              <a:ext uri="{FF2B5EF4-FFF2-40B4-BE49-F238E27FC236}">
                <a16:creationId xmlns:a16="http://schemas.microsoft.com/office/drawing/2014/main" id="{643211A9-25FD-4127-BFE7-610A0226B9DC}"/>
              </a:ext>
            </a:extLst>
          </p:cNvPr>
          <p:cNvSpPr>
            <a:spLocks noGrp="1" noChangeArrowheads="1"/>
          </p:cNvSpPr>
          <p:nvPr>
            <p:ph type="sldNum" sz="quarter" idx="12"/>
          </p:nvPr>
        </p:nvSpPr>
        <p:spPr>
          <a:ln/>
        </p:spPr>
        <p:txBody>
          <a:bodyPr/>
          <a:lstStyle>
            <a:lvl1pPr>
              <a:defRPr/>
            </a:lvl1pPr>
          </a:lstStyle>
          <a:p>
            <a:fld id="{39B49ADB-D507-4B55-B0B7-89F907800D2D}" type="slidenum">
              <a:rPr lang="en-US" altLang="en-US"/>
              <a:pPr/>
              <a:t>‹#›</a:t>
            </a:fld>
            <a:endParaRPr lang="en-US" altLang="en-US"/>
          </a:p>
        </p:txBody>
      </p:sp>
    </p:spTree>
    <p:extLst>
      <p:ext uri="{BB962C8B-B14F-4D97-AF65-F5344CB8AC3E}">
        <p14:creationId xmlns:p14="http://schemas.microsoft.com/office/powerpoint/2010/main" val="378333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CA75737-151E-4FF7-A4A1-D193854B4F6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16D23C4-F6EF-40FB-A899-E919098DEF7E}"/>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7" name="Rectangle 6">
            <a:extLst>
              <a:ext uri="{FF2B5EF4-FFF2-40B4-BE49-F238E27FC236}">
                <a16:creationId xmlns:a16="http://schemas.microsoft.com/office/drawing/2014/main" id="{89D57E57-D842-40F4-934E-5C355106D2FE}"/>
              </a:ext>
            </a:extLst>
          </p:cNvPr>
          <p:cNvSpPr>
            <a:spLocks noGrp="1" noChangeArrowheads="1"/>
          </p:cNvSpPr>
          <p:nvPr>
            <p:ph type="sldNum" sz="quarter" idx="12"/>
          </p:nvPr>
        </p:nvSpPr>
        <p:spPr>
          <a:ln/>
        </p:spPr>
        <p:txBody>
          <a:bodyPr/>
          <a:lstStyle>
            <a:lvl1pPr>
              <a:defRPr/>
            </a:lvl1pPr>
          </a:lstStyle>
          <a:p>
            <a:fld id="{C5194F4F-99E3-4FC1-9538-EBB4926F16D5}" type="slidenum">
              <a:rPr lang="en-US" altLang="en-US"/>
              <a:pPr/>
              <a:t>‹#›</a:t>
            </a:fld>
            <a:endParaRPr lang="en-US" altLang="en-US"/>
          </a:p>
        </p:txBody>
      </p:sp>
    </p:spTree>
    <p:extLst>
      <p:ext uri="{BB962C8B-B14F-4D97-AF65-F5344CB8AC3E}">
        <p14:creationId xmlns:p14="http://schemas.microsoft.com/office/powerpoint/2010/main" val="305023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FFA5B9A-D017-4700-A844-AE6360C4EEC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919C34A-D5FD-4FA6-8AAA-FABF5AC84E5E}"/>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9" name="Rectangle 6">
            <a:extLst>
              <a:ext uri="{FF2B5EF4-FFF2-40B4-BE49-F238E27FC236}">
                <a16:creationId xmlns:a16="http://schemas.microsoft.com/office/drawing/2014/main" id="{4601CECD-AB57-4A7F-BB50-4D334801B88F}"/>
              </a:ext>
            </a:extLst>
          </p:cNvPr>
          <p:cNvSpPr>
            <a:spLocks noGrp="1" noChangeArrowheads="1"/>
          </p:cNvSpPr>
          <p:nvPr>
            <p:ph type="sldNum" sz="quarter" idx="12"/>
          </p:nvPr>
        </p:nvSpPr>
        <p:spPr>
          <a:ln/>
        </p:spPr>
        <p:txBody>
          <a:bodyPr/>
          <a:lstStyle>
            <a:lvl1pPr>
              <a:defRPr/>
            </a:lvl1pPr>
          </a:lstStyle>
          <a:p>
            <a:fld id="{5AD6CF42-B94D-4EEC-9832-C8C45ED0F4A4}" type="slidenum">
              <a:rPr lang="en-US" altLang="en-US"/>
              <a:pPr/>
              <a:t>‹#›</a:t>
            </a:fld>
            <a:endParaRPr lang="en-US" altLang="en-US"/>
          </a:p>
        </p:txBody>
      </p:sp>
    </p:spTree>
    <p:extLst>
      <p:ext uri="{BB962C8B-B14F-4D97-AF65-F5344CB8AC3E}">
        <p14:creationId xmlns:p14="http://schemas.microsoft.com/office/powerpoint/2010/main" val="3453889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A8730DE-DEE9-497A-8C44-9E0831FA9FF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A9C5874-CB89-49C5-BC8A-5A4FA5FC73FD}"/>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5" name="Rectangle 6">
            <a:extLst>
              <a:ext uri="{FF2B5EF4-FFF2-40B4-BE49-F238E27FC236}">
                <a16:creationId xmlns:a16="http://schemas.microsoft.com/office/drawing/2014/main" id="{101893F1-F060-4748-AF05-F51828A83D49}"/>
              </a:ext>
            </a:extLst>
          </p:cNvPr>
          <p:cNvSpPr>
            <a:spLocks noGrp="1" noChangeArrowheads="1"/>
          </p:cNvSpPr>
          <p:nvPr>
            <p:ph type="sldNum" sz="quarter" idx="12"/>
          </p:nvPr>
        </p:nvSpPr>
        <p:spPr>
          <a:ln/>
        </p:spPr>
        <p:txBody>
          <a:bodyPr/>
          <a:lstStyle>
            <a:lvl1pPr>
              <a:defRPr/>
            </a:lvl1pPr>
          </a:lstStyle>
          <a:p>
            <a:fld id="{6AFE2BB2-40BC-480A-995F-F01E5F607EDF}" type="slidenum">
              <a:rPr lang="en-US" altLang="en-US"/>
              <a:pPr/>
              <a:t>‹#›</a:t>
            </a:fld>
            <a:endParaRPr lang="en-US" altLang="en-US"/>
          </a:p>
        </p:txBody>
      </p:sp>
    </p:spTree>
    <p:extLst>
      <p:ext uri="{BB962C8B-B14F-4D97-AF65-F5344CB8AC3E}">
        <p14:creationId xmlns:p14="http://schemas.microsoft.com/office/powerpoint/2010/main" val="202945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6330F8E-8305-4681-9316-6C8B35ACF33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FCFC18C-85C4-482A-94AA-F50AECCEFCE2}"/>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4" name="Rectangle 6">
            <a:extLst>
              <a:ext uri="{FF2B5EF4-FFF2-40B4-BE49-F238E27FC236}">
                <a16:creationId xmlns:a16="http://schemas.microsoft.com/office/drawing/2014/main" id="{7400D48B-9779-4AD4-88AD-98307F18CC46}"/>
              </a:ext>
            </a:extLst>
          </p:cNvPr>
          <p:cNvSpPr>
            <a:spLocks noGrp="1" noChangeArrowheads="1"/>
          </p:cNvSpPr>
          <p:nvPr>
            <p:ph type="sldNum" sz="quarter" idx="12"/>
          </p:nvPr>
        </p:nvSpPr>
        <p:spPr>
          <a:ln/>
        </p:spPr>
        <p:txBody>
          <a:bodyPr/>
          <a:lstStyle>
            <a:lvl1pPr>
              <a:defRPr/>
            </a:lvl1pPr>
          </a:lstStyle>
          <a:p>
            <a:fld id="{96B563AC-D104-4777-BEF8-7CB07C85DCFF}" type="slidenum">
              <a:rPr lang="en-US" altLang="en-US"/>
              <a:pPr/>
              <a:t>‹#›</a:t>
            </a:fld>
            <a:endParaRPr lang="en-US" altLang="en-US"/>
          </a:p>
        </p:txBody>
      </p:sp>
    </p:spTree>
    <p:extLst>
      <p:ext uri="{BB962C8B-B14F-4D97-AF65-F5344CB8AC3E}">
        <p14:creationId xmlns:p14="http://schemas.microsoft.com/office/powerpoint/2010/main" val="218392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8A3B993-0151-4741-8D01-C5D6F96E2CD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ED5F4C6-09BF-4ACF-8D8E-D35E2DC9AF9F}"/>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7" name="Rectangle 6">
            <a:extLst>
              <a:ext uri="{FF2B5EF4-FFF2-40B4-BE49-F238E27FC236}">
                <a16:creationId xmlns:a16="http://schemas.microsoft.com/office/drawing/2014/main" id="{A5070DBE-F71E-4377-BCF9-3B865F796BA1}"/>
              </a:ext>
            </a:extLst>
          </p:cNvPr>
          <p:cNvSpPr>
            <a:spLocks noGrp="1" noChangeArrowheads="1"/>
          </p:cNvSpPr>
          <p:nvPr>
            <p:ph type="sldNum" sz="quarter" idx="12"/>
          </p:nvPr>
        </p:nvSpPr>
        <p:spPr>
          <a:ln/>
        </p:spPr>
        <p:txBody>
          <a:bodyPr/>
          <a:lstStyle>
            <a:lvl1pPr>
              <a:defRPr/>
            </a:lvl1pPr>
          </a:lstStyle>
          <a:p>
            <a:fld id="{F29AAD21-7D76-4845-A562-8351905D2741}" type="slidenum">
              <a:rPr lang="en-US" altLang="en-US"/>
              <a:pPr/>
              <a:t>‹#›</a:t>
            </a:fld>
            <a:endParaRPr lang="en-US" altLang="en-US"/>
          </a:p>
        </p:txBody>
      </p:sp>
    </p:spTree>
    <p:extLst>
      <p:ext uri="{BB962C8B-B14F-4D97-AF65-F5344CB8AC3E}">
        <p14:creationId xmlns:p14="http://schemas.microsoft.com/office/powerpoint/2010/main" val="112744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409346-FFBC-4816-BFC8-3B845D2C3B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9701281-B64C-43EE-AC2C-3C31A7ACA3C6}"/>
              </a:ext>
            </a:extLst>
          </p:cNvPr>
          <p:cNvSpPr>
            <a:spLocks noGrp="1" noChangeArrowheads="1"/>
          </p:cNvSpPr>
          <p:nvPr>
            <p:ph type="ftr" sz="quarter" idx="11"/>
          </p:nvPr>
        </p:nvSpPr>
        <p:spPr>
          <a:ln/>
        </p:spPr>
        <p:txBody>
          <a:bodyPr/>
          <a:lstStyle>
            <a:lvl1pPr>
              <a:defRPr/>
            </a:lvl1pPr>
          </a:lstStyle>
          <a:p>
            <a:pPr>
              <a:defRPr/>
            </a:pPr>
            <a:r>
              <a:rPr lang="en-US"/>
              <a:t>download best ppts on  career success and professional growth at http://kamyabology.com</a:t>
            </a:r>
          </a:p>
        </p:txBody>
      </p:sp>
      <p:sp>
        <p:nvSpPr>
          <p:cNvPr id="7" name="Rectangle 6">
            <a:extLst>
              <a:ext uri="{FF2B5EF4-FFF2-40B4-BE49-F238E27FC236}">
                <a16:creationId xmlns:a16="http://schemas.microsoft.com/office/drawing/2014/main" id="{C205F5CA-740C-406F-BD1D-B3609CD241C3}"/>
              </a:ext>
            </a:extLst>
          </p:cNvPr>
          <p:cNvSpPr>
            <a:spLocks noGrp="1" noChangeArrowheads="1"/>
          </p:cNvSpPr>
          <p:nvPr>
            <p:ph type="sldNum" sz="quarter" idx="12"/>
          </p:nvPr>
        </p:nvSpPr>
        <p:spPr>
          <a:ln/>
        </p:spPr>
        <p:txBody>
          <a:bodyPr/>
          <a:lstStyle>
            <a:lvl1pPr>
              <a:defRPr/>
            </a:lvl1pPr>
          </a:lstStyle>
          <a:p>
            <a:fld id="{081E728B-BF96-464F-A4EF-B8812ABC6349}" type="slidenum">
              <a:rPr lang="en-US" altLang="en-US"/>
              <a:pPr/>
              <a:t>‹#›</a:t>
            </a:fld>
            <a:endParaRPr lang="en-US" altLang="en-US"/>
          </a:p>
        </p:txBody>
      </p:sp>
    </p:spTree>
    <p:extLst>
      <p:ext uri="{BB962C8B-B14F-4D97-AF65-F5344CB8AC3E}">
        <p14:creationId xmlns:p14="http://schemas.microsoft.com/office/powerpoint/2010/main" val="103743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4236C3-14F3-4DE7-8294-7F97728E4B2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C35DC41-BE21-4996-B6CB-5D6479D1142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7508432-9030-4660-A6C4-49191E92616F}"/>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a:extLst>
              <a:ext uri="{FF2B5EF4-FFF2-40B4-BE49-F238E27FC236}">
                <a16:creationId xmlns:a16="http://schemas.microsoft.com/office/drawing/2014/main" id="{794F6A07-3F86-4A7E-AD56-E32FD6EACBB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download best ppts on  career success and professional growth at http://kamyabology.com</a:t>
            </a:r>
          </a:p>
        </p:txBody>
      </p:sp>
      <p:sp>
        <p:nvSpPr>
          <p:cNvPr id="1030" name="Rectangle 6">
            <a:extLst>
              <a:ext uri="{FF2B5EF4-FFF2-40B4-BE49-F238E27FC236}">
                <a16:creationId xmlns:a16="http://schemas.microsoft.com/office/drawing/2014/main" id="{0169A2A1-E42D-40B6-A9B2-108B8794D26F}"/>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81C4D6D-C99E-48CD-A92B-4481D51B7AE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3C97351-9A57-4AA4-8002-B53FACD8A285}"/>
              </a:ext>
            </a:extLst>
          </p:cNvPr>
          <p:cNvSpPr>
            <a:spLocks noGrp="1" noChangeArrowheads="1"/>
          </p:cNvSpPr>
          <p:nvPr>
            <p:ph type="title"/>
          </p:nvPr>
        </p:nvSpPr>
        <p:spPr>
          <a:xfrm>
            <a:off x="609600" y="609600"/>
            <a:ext cx="7848600" cy="1371600"/>
          </a:xfrm>
          <a:solidFill>
            <a:schemeClr val="tx1"/>
          </a:solidFill>
        </p:spPr>
        <p:txBody>
          <a:bodyPr/>
          <a:lstStyle/>
          <a:p>
            <a:pPr eaLnBrk="1" hangingPunct="1"/>
            <a:r>
              <a:rPr lang="en-US" altLang="en-US" b="1">
                <a:solidFill>
                  <a:srgbClr val="A48E3C"/>
                </a:solidFill>
                <a:latin typeface="Arial" panose="020B0604020202020204" pitchFamily="34" charset="0"/>
                <a:cs typeface="Arial" panose="020B0604020202020204" pitchFamily="34" charset="0"/>
              </a:rPr>
              <a:t>Effective Communication:</a:t>
            </a:r>
            <a:br>
              <a:rPr lang="en-US" altLang="en-US" b="1">
                <a:solidFill>
                  <a:srgbClr val="A48E3C"/>
                </a:solidFill>
                <a:latin typeface="Arial" panose="020B0604020202020204" pitchFamily="34" charset="0"/>
                <a:cs typeface="Arial" panose="020B0604020202020204" pitchFamily="34" charset="0"/>
              </a:rPr>
            </a:br>
            <a:r>
              <a:rPr lang="en-US" altLang="en-US" b="1">
                <a:solidFill>
                  <a:srgbClr val="A48E3C"/>
                </a:solidFill>
                <a:latin typeface="Arial" panose="020B0604020202020204" pitchFamily="34" charset="0"/>
                <a:cs typeface="Arial" panose="020B0604020202020204" pitchFamily="34" charset="0"/>
              </a:rPr>
              <a:t>Seven Cs</a:t>
            </a:r>
            <a:r>
              <a:rPr lang="en-US" altLang="en-US"/>
              <a:t> </a:t>
            </a:r>
          </a:p>
        </p:txBody>
      </p:sp>
      <p:pic>
        <p:nvPicPr>
          <p:cNvPr id="2051" name="Picture 3" descr="C:\Documents and Settings\deepak\Desktop\ppt\communication9c\images\1.jpg">
            <a:extLst>
              <a:ext uri="{FF2B5EF4-FFF2-40B4-BE49-F238E27FC236}">
                <a16:creationId xmlns:a16="http://schemas.microsoft.com/office/drawing/2014/main" id="{729D0BEB-FF8D-4227-89A9-F0BF079274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998663"/>
            <a:ext cx="7815262"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1FF4A27-A623-4089-8EDE-2F12C981D6FC}"/>
              </a:ext>
            </a:extLst>
          </p:cNvPr>
          <p:cNvSpPr>
            <a:spLocks noGrp="1" noChangeArrowheads="1"/>
          </p:cNvSpPr>
          <p:nvPr>
            <p:ph type="title"/>
          </p:nvPr>
        </p:nvSpPr>
        <p:spPr>
          <a:xfrm>
            <a:off x="533400" y="304800"/>
            <a:ext cx="7924800" cy="55626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Concreteness</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2500" b="1">
                <a:solidFill>
                  <a:srgbClr val="FF3300"/>
                </a:solidFill>
              </a:rPr>
              <a:t> </a:t>
            </a:r>
            <a:r>
              <a:rPr lang="en-US" altLang="en-US" sz="2500" b="1">
                <a:solidFill>
                  <a:schemeClr val="bg1"/>
                </a:solidFill>
              </a:rPr>
              <a:t>•</a:t>
            </a:r>
            <a:r>
              <a:rPr lang="en-US" altLang="en-US" sz="2500" b="1">
                <a:solidFill>
                  <a:srgbClr val="FF3300"/>
                </a:solidFill>
              </a:rPr>
              <a:t> </a:t>
            </a:r>
            <a:r>
              <a:rPr lang="en-US" altLang="en-US" sz="2500" b="1">
                <a:solidFill>
                  <a:schemeClr val="bg1"/>
                </a:solidFill>
              </a:rPr>
              <a:t>Communicating concretely means being specific, definite, and vivid rather than vague and general. </a:t>
            </a:r>
            <a:br>
              <a:rPr lang="en-US" altLang="en-US" sz="2500" b="1">
                <a:solidFill>
                  <a:schemeClr val="bg1"/>
                </a:solidFill>
              </a:rPr>
            </a:br>
            <a:r>
              <a:rPr lang="en-US" altLang="en-US" sz="2500" b="1">
                <a:solidFill>
                  <a:schemeClr val="bg1"/>
                </a:solidFill>
              </a:rPr>
              <a:t> • The following guidelines should help you compose concrete, convincing messages:</a:t>
            </a:r>
            <a:br>
              <a:rPr lang="en-US" altLang="en-US" sz="2500" b="1">
                <a:solidFill>
                  <a:schemeClr val="bg1"/>
                </a:solidFill>
              </a:rPr>
            </a:br>
            <a:br>
              <a:rPr lang="en-US" altLang="en-US" sz="2500" b="1">
                <a:solidFill>
                  <a:schemeClr val="bg1"/>
                </a:solidFill>
              </a:rPr>
            </a:br>
            <a:r>
              <a:rPr lang="en-US" altLang="en-US" sz="2500" b="1">
                <a:solidFill>
                  <a:schemeClr val="bg1"/>
                </a:solidFill>
              </a:rPr>
              <a:t>• Use specific facts and figures. </a:t>
            </a:r>
            <a:br>
              <a:rPr lang="en-US" altLang="en-US" sz="2500" b="1">
                <a:solidFill>
                  <a:schemeClr val="bg1"/>
                </a:solidFill>
              </a:rPr>
            </a:br>
            <a:r>
              <a:rPr lang="en-US" altLang="en-US" sz="2500" b="1">
                <a:solidFill>
                  <a:schemeClr val="bg1"/>
                </a:solidFill>
              </a:rPr>
              <a:t>• Put action in your verbs.</a:t>
            </a:r>
            <a:br>
              <a:rPr lang="en-US" altLang="en-US" sz="2500" b="1">
                <a:solidFill>
                  <a:schemeClr val="bg1"/>
                </a:solidFill>
              </a:rPr>
            </a:br>
            <a:r>
              <a:rPr lang="en-US" altLang="en-US" sz="2500" b="1">
                <a:solidFill>
                  <a:schemeClr val="bg1"/>
                </a:solidFill>
              </a:rPr>
              <a:t>• Choose vivid, image-building words. </a:t>
            </a:r>
            <a:br>
              <a:rPr lang="en-US" altLang="en-US" sz="2500" b="1">
                <a:solidFill>
                  <a:schemeClr val="bg1"/>
                </a:solidFill>
              </a:rPr>
            </a:br>
            <a:endParaRPr lang="en-US" altLang="en-US" sz="2500" b="1">
              <a:solidFill>
                <a:schemeClr val="bg1"/>
              </a:solidFill>
            </a:endParaRPr>
          </a:p>
        </p:txBody>
      </p:sp>
      <p:pic>
        <p:nvPicPr>
          <p:cNvPr id="11267" name="Picture 4" descr="C:\Documents and Settings\deepak\Desktop\ppt\communication9c\images\10.jpg">
            <a:extLst>
              <a:ext uri="{FF2B5EF4-FFF2-40B4-BE49-F238E27FC236}">
                <a16:creationId xmlns:a16="http://schemas.microsoft.com/office/drawing/2014/main" id="{E1BE24B2-23F4-4C7C-B675-99AD91BE0E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609600"/>
            <a:ext cx="149701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82E5BB-C758-4AD9-BD00-CB28DFF12CC3}"/>
              </a:ext>
            </a:extLst>
          </p:cNvPr>
          <p:cNvSpPr>
            <a:spLocks noGrp="1" noChangeArrowheads="1"/>
          </p:cNvSpPr>
          <p:nvPr>
            <p:ph type="title"/>
          </p:nvPr>
        </p:nvSpPr>
        <p:spPr>
          <a:xfrm>
            <a:off x="533400" y="304800"/>
            <a:ext cx="7924800" cy="6324600"/>
          </a:xfrm>
          <a:solidFill>
            <a:schemeClr val="tx1"/>
          </a:solidFill>
        </p:spPr>
        <p:txBody>
          <a:bodyPr/>
          <a:lstStyle/>
          <a:p>
            <a:pPr algn="l" eaLnBrk="1" hangingPunct="1"/>
            <a:r>
              <a:rPr lang="en-US" altLang="en-US" sz="1700" b="1">
                <a:solidFill>
                  <a:schemeClr val="bg1"/>
                </a:solidFill>
              </a:rPr>
              <a:t>For transmitting effective written or oral messages, Certain principles must be followed. These principles are advocated by Francis J. Bergin provide guidelines for choice of content and style of presentation adapted to the purpose of the receiver of the message.</a:t>
            </a:r>
            <a:br>
              <a:rPr lang="en-US" altLang="en-US" sz="1700" b="1">
                <a:solidFill>
                  <a:schemeClr val="bg1"/>
                </a:solidFill>
              </a:rPr>
            </a:br>
            <a:br>
              <a:rPr lang="en-US" altLang="en-US" sz="1700" b="1">
                <a:solidFill>
                  <a:schemeClr val="bg1"/>
                </a:solidFill>
              </a:rPr>
            </a:br>
            <a:r>
              <a:rPr lang="en-US" altLang="en-US" sz="1700" b="1">
                <a:solidFill>
                  <a:schemeClr val="bg1"/>
                </a:solidFill>
              </a:rPr>
              <a:t>They are also called the seven Cs of communication. </a:t>
            </a:r>
            <a:br>
              <a:rPr lang="en-US" altLang="en-US" sz="1700" b="1">
                <a:solidFill>
                  <a:schemeClr val="bg1"/>
                </a:solidFill>
              </a:rPr>
            </a:br>
            <a:br>
              <a:rPr lang="en-US" altLang="en-US" sz="1700" b="1">
                <a:solidFill>
                  <a:schemeClr val="bg1"/>
                </a:solidFill>
              </a:rPr>
            </a:br>
            <a:r>
              <a:rPr lang="en-US" altLang="en-US" sz="1700" b="1">
                <a:solidFill>
                  <a:schemeClr val="bg1"/>
                </a:solidFill>
              </a:rPr>
              <a:t>They are:</a:t>
            </a:r>
            <a:br>
              <a:rPr lang="en-US" altLang="en-US" sz="1700" b="1">
                <a:solidFill>
                  <a:schemeClr val="bg1"/>
                </a:solidFill>
              </a:rPr>
            </a:br>
            <a:br>
              <a:rPr lang="en-US" altLang="en-US" sz="1700" b="1">
                <a:solidFill>
                  <a:schemeClr val="bg1"/>
                </a:solidFill>
              </a:rPr>
            </a:br>
            <a:r>
              <a:rPr lang="en-US" altLang="en-US" sz="1700" b="1">
                <a:solidFill>
                  <a:schemeClr val="bg1"/>
                </a:solidFill>
              </a:rPr>
              <a:t>1.Completeness </a:t>
            </a:r>
            <a:br>
              <a:rPr lang="en-US" altLang="en-US" sz="1700" b="1">
                <a:solidFill>
                  <a:schemeClr val="bg1"/>
                </a:solidFill>
              </a:rPr>
            </a:br>
            <a:br>
              <a:rPr lang="en-US" altLang="en-US" sz="1700" b="1">
                <a:solidFill>
                  <a:schemeClr val="bg1"/>
                </a:solidFill>
              </a:rPr>
            </a:br>
            <a:r>
              <a:rPr lang="en-US" altLang="en-US" sz="1700" b="1">
                <a:solidFill>
                  <a:srgbClr val="66FF33"/>
                </a:solidFill>
              </a:rPr>
              <a:t>2.Conciseness </a:t>
            </a:r>
            <a:br>
              <a:rPr lang="en-US" altLang="en-US" sz="1700" b="1">
                <a:solidFill>
                  <a:srgbClr val="66FF33"/>
                </a:solidFill>
              </a:rPr>
            </a:br>
            <a:br>
              <a:rPr lang="en-US" altLang="en-US" sz="1700" b="1">
                <a:solidFill>
                  <a:schemeClr val="bg1"/>
                </a:solidFill>
              </a:rPr>
            </a:br>
            <a:r>
              <a:rPr lang="en-US" altLang="en-US" sz="1700" b="1">
                <a:solidFill>
                  <a:schemeClr val="bg1"/>
                </a:solidFill>
              </a:rPr>
              <a:t>3.Clarity</a:t>
            </a:r>
            <a:br>
              <a:rPr lang="en-US" altLang="en-US" sz="1700" b="1">
                <a:solidFill>
                  <a:schemeClr val="bg1"/>
                </a:solidFill>
              </a:rPr>
            </a:br>
            <a:br>
              <a:rPr lang="en-US" altLang="en-US" sz="1700" b="1">
                <a:solidFill>
                  <a:schemeClr val="bg1"/>
                </a:solidFill>
              </a:rPr>
            </a:br>
            <a:r>
              <a:rPr lang="en-US" altLang="en-US" sz="1700" b="1">
                <a:solidFill>
                  <a:srgbClr val="66FF33"/>
                </a:solidFill>
              </a:rPr>
              <a:t>4.Correctness</a:t>
            </a:r>
            <a:r>
              <a:rPr lang="en-US" altLang="en-US" sz="1700" b="1">
                <a:solidFill>
                  <a:schemeClr val="bg1"/>
                </a:solidFill>
              </a:rPr>
              <a:t> </a:t>
            </a:r>
            <a:br>
              <a:rPr lang="en-US" altLang="en-US" sz="1700" b="1">
                <a:solidFill>
                  <a:schemeClr val="bg1"/>
                </a:solidFill>
              </a:rPr>
            </a:br>
            <a:br>
              <a:rPr lang="en-US" altLang="en-US" sz="1700" b="1">
                <a:solidFill>
                  <a:schemeClr val="bg1"/>
                </a:solidFill>
              </a:rPr>
            </a:br>
            <a:r>
              <a:rPr lang="en-US" altLang="en-US" sz="1700" b="1">
                <a:solidFill>
                  <a:schemeClr val="bg1"/>
                </a:solidFill>
              </a:rPr>
              <a:t>5.Consideration </a:t>
            </a:r>
            <a:br>
              <a:rPr lang="en-US" altLang="en-US" sz="1700" b="1">
                <a:solidFill>
                  <a:schemeClr val="bg1"/>
                </a:solidFill>
              </a:rPr>
            </a:br>
            <a:br>
              <a:rPr lang="en-US" altLang="en-US" sz="1700" b="1">
                <a:solidFill>
                  <a:schemeClr val="bg1"/>
                </a:solidFill>
              </a:rPr>
            </a:br>
            <a:r>
              <a:rPr lang="en-US" altLang="en-US" sz="1700" b="1">
                <a:solidFill>
                  <a:srgbClr val="66FF33"/>
                </a:solidFill>
              </a:rPr>
              <a:t>6.Courtesy </a:t>
            </a:r>
            <a:br>
              <a:rPr lang="en-US" altLang="en-US" sz="1700" b="1">
                <a:solidFill>
                  <a:srgbClr val="66FF33"/>
                </a:solidFill>
              </a:rPr>
            </a:br>
            <a:br>
              <a:rPr lang="en-US" altLang="en-US" sz="1700" b="1">
                <a:solidFill>
                  <a:schemeClr val="bg1"/>
                </a:solidFill>
              </a:rPr>
            </a:br>
            <a:r>
              <a:rPr lang="en-US" altLang="en-US" sz="1700" b="1">
                <a:solidFill>
                  <a:schemeClr val="bg1"/>
                </a:solidFill>
              </a:rPr>
              <a:t>7.Concreteness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6291428-7F75-4355-83A2-FBEDB22AEC35}"/>
              </a:ext>
            </a:extLst>
          </p:cNvPr>
          <p:cNvSpPr>
            <a:spLocks noGrp="1" noChangeArrowheads="1"/>
          </p:cNvSpPr>
          <p:nvPr>
            <p:ph type="title"/>
          </p:nvPr>
        </p:nvSpPr>
        <p:spPr>
          <a:xfrm>
            <a:off x="762000" y="304800"/>
            <a:ext cx="7696200" cy="5791200"/>
          </a:xfrm>
          <a:solidFill>
            <a:schemeClr val="tx1"/>
          </a:solidFill>
        </p:spPr>
        <p:txBody>
          <a:bodyPr anchor="t"/>
          <a:lstStyle/>
          <a:p>
            <a:pPr algn="l" eaLnBrk="1" hangingPunct="1"/>
            <a:r>
              <a:rPr lang="en-US" altLang="en-US" sz="2500" b="1">
                <a:solidFill>
                  <a:srgbClr val="FF3300"/>
                </a:solidFill>
                <a:latin typeface="Arial" panose="020B0604020202020204" pitchFamily="34" charset="0"/>
                <a:cs typeface="Arial" panose="020B0604020202020204" pitchFamily="34" charset="0"/>
              </a:rPr>
              <a:t>Completeness</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2000" b="1">
                <a:solidFill>
                  <a:schemeClr val="bg1"/>
                </a:solidFill>
              </a:rPr>
              <a:t>Every communication must be complete and adequate.</a:t>
            </a:r>
            <a:br>
              <a:rPr lang="en-US" altLang="en-US" sz="2000" b="1">
                <a:solidFill>
                  <a:schemeClr val="bg1"/>
                </a:solidFill>
              </a:rPr>
            </a:br>
            <a:r>
              <a:rPr lang="en-US" altLang="en-US" sz="2000" b="1">
                <a:solidFill>
                  <a:schemeClr val="bg1"/>
                </a:solidFill>
              </a:rPr>
              <a:t>Incomplete messages keep the receiver guessing, create misunderstanding and delay actions.</a:t>
            </a:r>
            <a:br>
              <a:rPr lang="en-US" altLang="en-US" sz="2000" b="1">
                <a:solidFill>
                  <a:schemeClr val="bg1"/>
                </a:solidFill>
              </a:rPr>
            </a:br>
            <a:r>
              <a:rPr lang="en-US" altLang="en-US" sz="2000" b="1">
                <a:solidFill>
                  <a:schemeClr val="bg1"/>
                </a:solidFill>
              </a:rPr>
              <a:t>Every person should, therefore, be provided with all the required facts and figures.</a:t>
            </a:r>
            <a:br>
              <a:rPr lang="en-US" altLang="en-US" sz="2000" b="1">
                <a:solidFill>
                  <a:schemeClr val="bg1"/>
                </a:solidFill>
              </a:rPr>
            </a:br>
            <a:r>
              <a:rPr lang="en-US" altLang="en-US" sz="2000" b="1">
                <a:solidFill>
                  <a:schemeClr val="bg1"/>
                </a:solidFill>
              </a:rPr>
              <a:t>For example, when factory supervisor instructs workers to produce, he must specify the exact size, shape, quality and cost of the product. Any assumptions behind the messages should also be clarified. </a:t>
            </a:r>
            <a:br>
              <a:rPr lang="en-US" altLang="en-US" sz="2000" b="1">
                <a:solidFill>
                  <a:schemeClr val="bg1"/>
                </a:solidFill>
              </a:rPr>
            </a:br>
            <a:r>
              <a:rPr lang="en-US" altLang="en-US" sz="2000" b="1">
                <a:solidFill>
                  <a:schemeClr val="bg1"/>
                </a:solidFill>
              </a:rPr>
              <a:t>While answering a letter, all the questions raised in the letter must be replied.</a:t>
            </a:r>
            <a:br>
              <a:rPr lang="en-US" altLang="en-US" sz="2000" b="1">
                <a:solidFill>
                  <a:schemeClr val="bg1"/>
                </a:solidFill>
              </a:rPr>
            </a:br>
            <a:endParaRPr lang="en-US" altLang="en-US" sz="2000" b="1">
              <a:solidFill>
                <a:schemeClr val="bg1"/>
              </a:solidFill>
            </a:endParaRPr>
          </a:p>
        </p:txBody>
      </p:sp>
      <p:pic>
        <p:nvPicPr>
          <p:cNvPr id="4099" name="Picture 3" descr="C:\Documents and Settings\deepak\Desktop\ppt\communication9c\images\3.jpg">
            <a:extLst>
              <a:ext uri="{FF2B5EF4-FFF2-40B4-BE49-F238E27FC236}">
                <a16:creationId xmlns:a16="http://schemas.microsoft.com/office/drawing/2014/main" id="{16E1E614-BD11-41D7-B042-4BF51FC26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57200"/>
            <a:ext cx="15716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765D96F-9CB9-4112-9E0D-1E5EDFFFEAB5}"/>
              </a:ext>
            </a:extLst>
          </p:cNvPr>
          <p:cNvSpPr>
            <a:spLocks noGrp="1" noChangeArrowheads="1"/>
          </p:cNvSpPr>
          <p:nvPr>
            <p:ph type="title"/>
          </p:nvPr>
        </p:nvSpPr>
        <p:spPr>
          <a:xfrm>
            <a:off x="609600" y="304800"/>
            <a:ext cx="7848600" cy="61722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Conciseness </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2000" b="1">
                <a:solidFill>
                  <a:schemeClr val="bg1"/>
                </a:solidFill>
              </a:rPr>
              <a:t>In business communication, you should be brief and be able to say whatever you have to say in fewest possible words without sacrificing the other C qualities. Conciseness is desired because of the following benefits: </a:t>
            </a:r>
            <a:br>
              <a:rPr lang="en-US" altLang="en-US" sz="2000" b="1">
                <a:solidFill>
                  <a:schemeClr val="bg1"/>
                </a:solidFill>
              </a:rPr>
            </a:br>
            <a:br>
              <a:rPr lang="en-US" altLang="en-US" sz="2000" b="1">
                <a:solidFill>
                  <a:schemeClr val="bg1"/>
                </a:solidFill>
              </a:rPr>
            </a:br>
            <a:r>
              <a:rPr lang="en-US" altLang="en-US" sz="2000" b="1">
                <a:solidFill>
                  <a:schemeClr val="bg1"/>
                </a:solidFill>
              </a:rPr>
              <a:t>1. A concise message saves time and expense for both sender and receiver. </a:t>
            </a:r>
            <a:br>
              <a:rPr lang="en-US" altLang="en-US" sz="2000" b="1">
                <a:solidFill>
                  <a:schemeClr val="bg1"/>
                </a:solidFill>
              </a:rPr>
            </a:br>
            <a:r>
              <a:rPr lang="en-US" altLang="en-US" sz="2000" b="1">
                <a:solidFill>
                  <a:schemeClr val="bg1"/>
                </a:solidFill>
              </a:rPr>
              <a:t>2. Conciseness contributes to emphasis; by eliminating unnecessary words, you let important ideas stand out.</a:t>
            </a:r>
            <a:br>
              <a:rPr lang="en-US" altLang="en-US" sz="2000" b="1">
                <a:solidFill>
                  <a:schemeClr val="bg1"/>
                </a:solidFill>
              </a:rPr>
            </a:br>
            <a:r>
              <a:rPr lang="en-US" altLang="en-US" sz="2000" b="1">
                <a:solidFill>
                  <a:schemeClr val="bg1"/>
                </a:solidFill>
              </a:rPr>
              <a:t>3. When combined with a “you-view”, concise messages are inherently more interesting to recipients as they avoid unnecessary information.</a:t>
            </a:r>
            <a:br>
              <a:rPr lang="en-US" altLang="en-US" sz="2000" b="1">
                <a:solidFill>
                  <a:schemeClr val="bg1"/>
                </a:solidFill>
              </a:rPr>
            </a:br>
            <a:endParaRPr lang="en-US" altLang="en-US" sz="2000" b="1">
              <a:solidFill>
                <a:schemeClr val="bg1"/>
              </a:solidFill>
            </a:endParaRPr>
          </a:p>
        </p:txBody>
      </p:sp>
      <p:pic>
        <p:nvPicPr>
          <p:cNvPr id="5123" name="Picture 4" descr="C:\Documents and Settings\deepak\Desktop\ppt\communication9c\images\4.jpg">
            <a:extLst>
              <a:ext uri="{FF2B5EF4-FFF2-40B4-BE49-F238E27FC236}">
                <a16:creationId xmlns:a16="http://schemas.microsoft.com/office/drawing/2014/main" id="{174FBBB8-B686-4FD3-9F8C-3466D3ACE0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1000"/>
            <a:ext cx="1397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9CC2C18-5677-47B2-95C7-96D28DE24F7F}"/>
              </a:ext>
            </a:extLst>
          </p:cNvPr>
          <p:cNvSpPr>
            <a:spLocks noGrp="1" noChangeArrowheads="1"/>
          </p:cNvSpPr>
          <p:nvPr>
            <p:ph type="title"/>
          </p:nvPr>
        </p:nvSpPr>
        <p:spPr>
          <a:xfrm>
            <a:off x="685800" y="304800"/>
            <a:ext cx="7772400" cy="61722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Clarity </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1800" b="1">
                <a:solidFill>
                  <a:schemeClr val="bg1"/>
                </a:solidFill>
              </a:rPr>
              <a:t>1. Clarity means getting your message across so the receiver will understand what you are trying to convey. </a:t>
            </a:r>
            <a:br>
              <a:rPr lang="en-US" altLang="en-US" sz="1800" b="1">
                <a:solidFill>
                  <a:schemeClr val="bg1"/>
                </a:solidFill>
              </a:rPr>
            </a:br>
            <a:r>
              <a:rPr lang="en-US" altLang="en-US" sz="1800" b="1">
                <a:solidFill>
                  <a:schemeClr val="bg1"/>
                </a:solidFill>
              </a:rPr>
              <a:t>2. You want that person to interpret your words with the same meaning you have in mind. </a:t>
            </a:r>
            <a:br>
              <a:rPr lang="en-US" altLang="en-US" sz="1800" b="1">
                <a:solidFill>
                  <a:schemeClr val="bg1"/>
                </a:solidFill>
              </a:rPr>
            </a:br>
            <a:r>
              <a:rPr lang="en-US" altLang="en-US" sz="1800" b="1">
                <a:solidFill>
                  <a:schemeClr val="bg1"/>
                </a:solidFill>
              </a:rPr>
              <a:t>3. Accomplishing that goal is difficult because, as you know, individual experiences are never identical, and words have different meanings to different persons. </a:t>
            </a:r>
            <a:br>
              <a:rPr lang="en-US" altLang="en-US" sz="1800" b="1">
                <a:solidFill>
                  <a:schemeClr val="bg1"/>
                </a:solidFill>
              </a:rPr>
            </a:br>
            <a:br>
              <a:rPr lang="en-US" altLang="en-US" sz="1800" b="1">
                <a:solidFill>
                  <a:schemeClr val="bg1"/>
                </a:solidFill>
              </a:rPr>
            </a:br>
            <a:r>
              <a:rPr lang="en-US" altLang="en-US" sz="1800" b="1">
                <a:solidFill>
                  <a:schemeClr val="bg1"/>
                </a:solidFill>
              </a:rPr>
              <a:t>Here are some specific ways to help make your messages clear: </a:t>
            </a:r>
            <a:br>
              <a:rPr lang="en-US" altLang="en-US" sz="1800" b="1">
                <a:solidFill>
                  <a:schemeClr val="bg1"/>
                </a:solidFill>
              </a:rPr>
            </a:br>
            <a:br>
              <a:rPr lang="en-US" altLang="en-US" sz="1800" b="1">
                <a:solidFill>
                  <a:schemeClr val="bg1"/>
                </a:solidFill>
              </a:rPr>
            </a:br>
            <a:r>
              <a:rPr lang="en-US" altLang="en-US" sz="1800" b="1">
                <a:solidFill>
                  <a:schemeClr val="bg1"/>
                </a:solidFill>
              </a:rPr>
              <a:t>1. Choose short, familiar, conversational words.</a:t>
            </a:r>
            <a:br>
              <a:rPr lang="en-US" altLang="en-US" sz="1800" b="1">
                <a:solidFill>
                  <a:schemeClr val="bg1"/>
                </a:solidFill>
              </a:rPr>
            </a:br>
            <a:r>
              <a:rPr lang="en-US" altLang="en-US" sz="1800" b="1">
                <a:solidFill>
                  <a:schemeClr val="bg1"/>
                </a:solidFill>
              </a:rPr>
              <a:t>2. Construct effective sentences and paragraphs.</a:t>
            </a:r>
            <a:br>
              <a:rPr lang="en-US" altLang="en-US" sz="1800" b="1">
                <a:solidFill>
                  <a:schemeClr val="bg1"/>
                </a:solidFill>
              </a:rPr>
            </a:br>
            <a:r>
              <a:rPr lang="en-US" altLang="en-US" sz="1800" b="1">
                <a:solidFill>
                  <a:schemeClr val="bg1"/>
                </a:solidFill>
              </a:rPr>
              <a:t>3. Achieve appropriate readability (and listenability).</a:t>
            </a:r>
            <a:br>
              <a:rPr lang="en-US" altLang="en-US" sz="1800" b="1">
                <a:solidFill>
                  <a:schemeClr val="bg1"/>
                </a:solidFill>
              </a:rPr>
            </a:br>
            <a:r>
              <a:rPr lang="en-US" altLang="en-US" sz="1800" b="1">
                <a:solidFill>
                  <a:schemeClr val="bg1"/>
                </a:solidFill>
              </a:rPr>
              <a:t>4. Include examples, illustrations, and other visual aids, when desirable. </a:t>
            </a:r>
          </a:p>
        </p:txBody>
      </p:sp>
      <p:pic>
        <p:nvPicPr>
          <p:cNvPr id="6147" name="Picture 4" descr="C:\Documents and Settings\deepak\Desktop\ppt\communication9c\images\5.jpg">
            <a:extLst>
              <a:ext uri="{FF2B5EF4-FFF2-40B4-BE49-F238E27FC236}">
                <a16:creationId xmlns:a16="http://schemas.microsoft.com/office/drawing/2014/main" id="{DEAD0267-30AA-4D67-9F01-68AD8F749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685800"/>
            <a:ext cx="13255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DAD0A6C-9D14-4412-8507-D5AC2362A206}"/>
              </a:ext>
            </a:extLst>
          </p:cNvPr>
          <p:cNvSpPr>
            <a:spLocks noGrp="1" noChangeArrowheads="1"/>
          </p:cNvSpPr>
          <p:nvPr>
            <p:ph type="title"/>
          </p:nvPr>
        </p:nvSpPr>
        <p:spPr>
          <a:xfrm>
            <a:off x="609600" y="304800"/>
            <a:ext cx="7848600" cy="61722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Correctness  </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1800" b="1">
                <a:solidFill>
                  <a:schemeClr val="bg1"/>
                </a:solidFill>
              </a:rPr>
              <a:t>1. The term correctness as applied to business messages means right level of language and accuracy of facts, figures and words.</a:t>
            </a:r>
            <a:br>
              <a:rPr lang="en-US" altLang="en-US" sz="1800" b="1">
                <a:solidFill>
                  <a:schemeClr val="bg1"/>
                </a:solidFill>
              </a:rPr>
            </a:br>
            <a:r>
              <a:rPr lang="en-US" altLang="en-US" sz="1800" b="1">
                <a:solidFill>
                  <a:schemeClr val="bg1"/>
                </a:solidFill>
              </a:rPr>
              <a:t>2. If the information is not correctly conveyed, the sender will lose credibility.</a:t>
            </a:r>
            <a:br>
              <a:rPr lang="en-US" altLang="en-US" sz="1800" b="1">
                <a:solidFill>
                  <a:schemeClr val="bg1"/>
                </a:solidFill>
              </a:rPr>
            </a:br>
            <a:r>
              <a:rPr lang="en-US" altLang="en-US" sz="1800" b="1">
                <a:solidFill>
                  <a:schemeClr val="bg1"/>
                </a:solidFill>
              </a:rPr>
              <a:t>3. Transmission of incorrect information to superiors will vitiate decision making process. </a:t>
            </a:r>
            <a:br>
              <a:rPr lang="en-US" altLang="en-US" sz="1800" b="1">
                <a:solidFill>
                  <a:schemeClr val="bg1"/>
                </a:solidFill>
              </a:rPr>
            </a:br>
            <a:r>
              <a:rPr lang="en-US" altLang="en-US" sz="1800" b="1">
                <a:solidFill>
                  <a:schemeClr val="bg1"/>
                </a:solidFill>
              </a:rPr>
              <a:t>4. Transmission of incorrect information to outsiders will spoil the public image of the firm.</a:t>
            </a:r>
            <a:br>
              <a:rPr lang="en-US" altLang="en-US" sz="1800" b="1">
                <a:solidFill>
                  <a:schemeClr val="bg1"/>
                </a:solidFill>
              </a:rPr>
            </a:br>
            <a:r>
              <a:rPr lang="en-US" altLang="en-US" sz="1800" b="1">
                <a:solidFill>
                  <a:schemeClr val="bg1"/>
                </a:solidFill>
              </a:rPr>
              <a:t>5. To convey correct messages, grammatical errors should also be avoided.</a:t>
            </a:r>
            <a:br>
              <a:rPr lang="en-US" altLang="en-US" sz="1800" b="1">
                <a:solidFill>
                  <a:schemeClr val="bg1"/>
                </a:solidFill>
              </a:rPr>
            </a:br>
            <a:r>
              <a:rPr lang="en-US" altLang="en-US" sz="1800" b="1">
                <a:solidFill>
                  <a:schemeClr val="bg1"/>
                </a:solidFill>
              </a:rPr>
              <a:t>6. You should not transmit any message unless you are absolutely sure of its correctness.</a:t>
            </a:r>
            <a:br>
              <a:rPr lang="en-US" altLang="en-US" sz="1800" b="1">
                <a:solidFill>
                  <a:schemeClr val="bg1"/>
                </a:solidFill>
              </a:rPr>
            </a:br>
            <a:endParaRPr lang="en-US" altLang="en-US" sz="1800" b="1">
              <a:solidFill>
                <a:schemeClr val="bg1"/>
              </a:solidFill>
            </a:endParaRPr>
          </a:p>
        </p:txBody>
      </p:sp>
      <p:pic>
        <p:nvPicPr>
          <p:cNvPr id="7171" name="Picture 4" descr="C:\Documents and Settings\deepak\Desktop\ppt\communication9c\images\6.jpg">
            <a:extLst>
              <a:ext uri="{FF2B5EF4-FFF2-40B4-BE49-F238E27FC236}">
                <a16:creationId xmlns:a16="http://schemas.microsoft.com/office/drawing/2014/main" id="{E3F62DD1-A87B-4979-B55F-080114848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609600"/>
            <a:ext cx="14398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C1A19ED-801F-48DF-87C6-FB79A1D69D9E}"/>
              </a:ext>
            </a:extLst>
          </p:cNvPr>
          <p:cNvSpPr>
            <a:spLocks noGrp="1" noChangeArrowheads="1"/>
          </p:cNvSpPr>
          <p:nvPr>
            <p:ph type="title"/>
          </p:nvPr>
        </p:nvSpPr>
        <p:spPr>
          <a:xfrm>
            <a:off x="533400" y="304800"/>
            <a:ext cx="7924800" cy="56388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Consideration   </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2500" b="1">
                <a:solidFill>
                  <a:srgbClr val="FF3300"/>
                </a:solidFill>
              </a:rPr>
              <a:t> </a:t>
            </a:r>
            <a:br>
              <a:rPr lang="en-US" altLang="en-US" sz="2500" b="1">
                <a:solidFill>
                  <a:srgbClr val="FF3300"/>
                </a:solidFill>
              </a:rPr>
            </a:br>
            <a:r>
              <a:rPr lang="en-US" altLang="en-US" sz="1800" b="1">
                <a:solidFill>
                  <a:schemeClr val="bg1"/>
                </a:solidFill>
              </a:rPr>
              <a:t>1. Consideration means that you prepare every message with the recipient in mind and try to put yourself in his or her place.</a:t>
            </a:r>
            <a:br>
              <a:rPr lang="en-US" altLang="en-US" sz="1800" b="1">
                <a:solidFill>
                  <a:schemeClr val="bg1"/>
                </a:solidFill>
              </a:rPr>
            </a:br>
            <a:r>
              <a:rPr lang="en-US" altLang="en-US" sz="1800" b="1">
                <a:solidFill>
                  <a:schemeClr val="bg1"/>
                </a:solidFill>
              </a:rPr>
              <a:t>2. Try to visualize your readers (or listeners)—with their desires, problems, circumstances, emotions, and probable reactions to your request. </a:t>
            </a:r>
            <a:br>
              <a:rPr lang="en-US" altLang="en-US" sz="1800" b="1">
                <a:solidFill>
                  <a:schemeClr val="bg1"/>
                </a:solidFill>
              </a:rPr>
            </a:br>
            <a:r>
              <a:rPr lang="en-US" altLang="en-US" sz="1800" b="1">
                <a:solidFill>
                  <a:schemeClr val="bg1"/>
                </a:solidFill>
              </a:rPr>
              <a:t>3. Then handle the matter from their point of view</a:t>
            </a:r>
            <a:br>
              <a:rPr lang="en-US" altLang="en-US" sz="1800" b="1">
                <a:solidFill>
                  <a:schemeClr val="bg1"/>
                </a:solidFill>
              </a:rPr>
            </a:br>
            <a:r>
              <a:rPr lang="en-US" altLang="en-US" sz="1800" b="1">
                <a:solidFill>
                  <a:schemeClr val="bg1"/>
                </a:solidFill>
              </a:rPr>
              <a:t>4. This thoughtful consideration is also called "you-attitude," empathy, the human touch, and understanding of human nature. (It does not mean, however, that you should overlook the needs of your organization.) </a:t>
            </a:r>
            <a:br>
              <a:rPr lang="en-US" altLang="en-US" sz="1800" b="1">
                <a:solidFill>
                  <a:schemeClr val="bg1"/>
                </a:solidFill>
              </a:rPr>
            </a:br>
            <a:endParaRPr lang="en-US" altLang="en-US" sz="1800" b="1">
              <a:solidFill>
                <a:schemeClr val="bg1"/>
              </a:solidFill>
            </a:endParaRPr>
          </a:p>
        </p:txBody>
      </p:sp>
      <p:pic>
        <p:nvPicPr>
          <p:cNvPr id="8195" name="Picture 4" descr="C:\Documents and Settings\deepak\Desktop\ppt\communication9c\images\7.jpg">
            <a:extLst>
              <a:ext uri="{FF2B5EF4-FFF2-40B4-BE49-F238E27FC236}">
                <a16:creationId xmlns:a16="http://schemas.microsoft.com/office/drawing/2014/main" id="{61CED1FC-C4C7-47DF-B66C-1E21A310E0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685800"/>
            <a:ext cx="96043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E69F99C-9352-4912-8946-5D584AF9E3BD}"/>
              </a:ext>
            </a:extLst>
          </p:cNvPr>
          <p:cNvSpPr>
            <a:spLocks noGrp="1" noChangeArrowheads="1"/>
          </p:cNvSpPr>
          <p:nvPr>
            <p:ph type="title"/>
          </p:nvPr>
        </p:nvSpPr>
        <p:spPr>
          <a:xfrm>
            <a:off x="533400" y="304800"/>
            <a:ext cx="7924800" cy="58674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Consideration   </a:t>
            </a:r>
            <a:r>
              <a:rPr lang="en-US" altLang="en-US" sz="2500" b="1">
                <a:solidFill>
                  <a:srgbClr val="FF3300"/>
                </a:solidFill>
              </a:rPr>
              <a:t>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2500" b="1">
                <a:solidFill>
                  <a:srgbClr val="FF3300"/>
                </a:solidFill>
              </a:rPr>
              <a:t> </a:t>
            </a:r>
            <a:br>
              <a:rPr lang="en-US" altLang="en-US" sz="2500" b="1">
                <a:solidFill>
                  <a:srgbClr val="FF3300"/>
                </a:solidFill>
              </a:rPr>
            </a:br>
            <a:r>
              <a:rPr lang="en-US" altLang="en-US" sz="1800" b="1">
                <a:solidFill>
                  <a:schemeClr val="bg1"/>
                </a:solidFill>
              </a:rPr>
              <a:t>1. Consideration underlies the other six C's of good business communication</a:t>
            </a:r>
            <a:br>
              <a:rPr lang="en-US" altLang="en-US" sz="1800" b="1">
                <a:solidFill>
                  <a:schemeClr val="bg1"/>
                </a:solidFill>
              </a:rPr>
            </a:br>
            <a:r>
              <a:rPr lang="en-US" altLang="en-US" sz="1800" b="1">
                <a:solidFill>
                  <a:schemeClr val="bg1"/>
                </a:solidFill>
              </a:rPr>
              <a:t>2. You adapt your language and message content to your receiver's needs when you make your message complete, concise, concrete, clear, courteous, and correct. </a:t>
            </a:r>
            <a:br>
              <a:rPr lang="en-US" altLang="en-US" sz="1800" b="1">
                <a:solidFill>
                  <a:schemeClr val="bg1"/>
                </a:solidFill>
              </a:rPr>
            </a:br>
            <a:br>
              <a:rPr lang="en-US" altLang="en-US" sz="1800" b="1">
                <a:solidFill>
                  <a:schemeClr val="bg1"/>
                </a:solidFill>
              </a:rPr>
            </a:br>
            <a:r>
              <a:rPr lang="en-US" altLang="en-US" sz="1800" b="1">
                <a:solidFill>
                  <a:schemeClr val="bg1"/>
                </a:solidFill>
              </a:rPr>
              <a:t>However, in four specific ways you can indicate you are considerate:</a:t>
            </a:r>
            <a:br>
              <a:rPr lang="en-US" altLang="en-US" sz="1800" b="1">
                <a:solidFill>
                  <a:schemeClr val="bg1"/>
                </a:solidFill>
              </a:rPr>
            </a:br>
            <a:r>
              <a:rPr lang="en-US" altLang="en-US" sz="1800" b="1">
                <a:solidFill>
                  <a:schemeClr val="bg1"/>
                </a:solidFill>
              </a:rPr>
              <a:t> </a:t>
            </a:r>
            <a:br>
              <a:rPr lang="en-US" altLang="en-US" sz="1800" b="1">
                <a:solidFill>
                  <a:schemeClr val="bg1"/>
                </a:solidFill>
              </a:rPr>
            </a:br>
            <a:r>
              <a:rPr lang="en-US" altLang="en-US" sz="1800" b="1">
                <a:solidFill>
                  <a:schemeClr val="bg1"/>
                </a:solidFill>
              </a:rPr>
              <a:t>• Focus on "you" instead of "I" and "we."</a:t>
            </a:r>
            <a:br>
              <a:rPr lang="en-US" altLang="en-US" sz="1800" b="1">
                <a:solidFill>
                  <a:schemeClr val="bg1"/>
                </a:solidFill>
              </a:rPr>
            </a:br>
            <a:r>
              <a:rPr lang="en-US" altLang="en-US" sz="1800" b="1">
                <a:solidFill>
                  <a:schemeClr val="bg1"/>
                </a:solidFill>
              </a:rPr>
              <a:t>• Show reader benefit or interest in reader.</a:t>
            </a:r>
            <a:br>
              <a:rPr lang="en-US" altLang="en-US" sz="1800" b="1">
                <a:solidFill>
                  <a:schemeClr val="bg1"/>
                </a:solidFill>
              </a:rPr>
            </a:br>
            <a:r>
              <a:rPr lang="en-US" altLang="en-US" sz="1800" b="1">
                <a:solidFill>
                  <a:schemeClr val="bg1"/>
                </a:solidFill>
              </a:rPr>
              <a:t>• Emphasize positive, pleasant facts.</a:t>
            </a:r>
            <a:br>
              <a:rPr lang="en-US" altLang="en-US" sz="1800" b="1">
                <a:solidFill>
                  <a:schemeClr val="bg1"/>
                </a:solidFill>
              </a:rPr>
            </a:br>
            <a:r>
              <a:rPr lang="en-US" altLang="en-US" sz="1800" b="1">
                <a:solidFill>
                  <a:schemeClr val="bg1"/>
                </a:solidFill>
              </a:rPr>
              <a:t>• Apply integrity and ethic</a:t>
            </a:r>
            <a:br>
              <a:rPr lang="en-US" altLang="en-US" sz="1800" b="1">
                <a:solidFill>
                  <a:schemeClr val="bg1"/>
                </a:solidFill>
              </a:rPr>
            </a:br>
            <a:endParaRPr lang="en-US" altLang="en-US" sz="1800" b="1">
              <a:solidFill>
                <a:schemeClr val="bg1"/>
              </a:solidFill>
            </a:endParaRPr>
          </a:p>
        </p:txBody>
      </p:sp>
      <p:pic>
        <p:nvPicPr>
          <p:cNvPr id="9219" name="Picture 4" descr="C:\Documents and Settings\deepak\Desktop\ppt\communication9c\images\8.jpg">
            <a:extLst>
              <a:ext uri="{FF2B5EF4-FFF2-40B4-BE49-F238E27FC236}">
                <a16:creationId xmlns:a16="http://schemas.microsoft.com/office/drawing/2014/main" id="{14C37D4B-1499-471B-914E-0141BBDF2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762000"/>
            <a:ext cx="96043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B533B71-E860-4345-9D45-21C30EEFD4BA}"/>
              </a:ext>
            </a:extLst>
          </p:cNvPr>
          <p:cNvSpPr>
            <a:spLocks noGrp="1" noChangeArrowheads="1"/>
          </p:cNvSpPr>
          <p:nvPr>
            <p:ph type="title"/>
          </p:nvPr>
        </p:nvSpPr>
        <p:spPr>
          <a:xfrm>
            <a:off x="533400" y="304800"/>
            <a:ext cx="7924800" cy="5791200"/>
          </a:xfrm>
          <a:solidFill>
            <a:schemeClr val="tx1"/>
          </a:solidFill>
        </p:spPr>
        <p:txBody>
          <a:bodyPr anchor="t"/>
          <a:lstStyle/>
          <a:p>
            <a:pPr marL="838200" indent="-838200" algn="l" eaLnBrk="1" hangingPunct="1"/>
            <a:r>
              <a:rPr lang="en-US" altLang="en-US" sz="2500" b="1">
                <a:solidFill>
                  <a:srgbClr val="FF3300"/>
                </a:solidFill>
                <a:latin typeface="Arial" panose="020B0604020202020204" pitchFamily="34" charset="0"/>
                <a:cs typeface="Arial" panose="020B0604020202020204" pitchFamily="34" charset="0"/>
              </a:rPr>
              <a:t>Courtesy </a:t>
            </a:r>
            <a:br>
              <a:rPr lang="en-US" altLang="en-US" sz="2500" b="1">
                <a:solidFill>
                  <a:srgbClr val="FF3300"/>
                </a:solidFill>
              </a:rPr>
            </a:br>
            <a:br>
              <a:rPr lang="en-US" altLang="en-US" sz="2500" b="1">
                <a:solidFill>
                  <a:srgbClr val="FF3300"/>
                </a:solidFill>
              </a:rPr>
            </a:br>
            <a:br>
              <a:rPr lang="en-US" altLang="en-US" sz="2500" b="1">
                <a:solidFill>
                  <a:srgbClr val="FF3300"/>
                </a:solidFill>
              </a:rPr>
            </a:br>
            <a:br>
              <a:rPr lang="en-US" altLang="en-US" sz="2500" b="1">
                <a:solidFill>
                  <a:srgbClr val="FF3300"/>
                </a:solidFill>
              </a:rPr>
            </a:br>
            <a:r>
              <a:rPr lang="en-US" altLang="en-US" sz="2500" b="1">
                <a:solidFill>
                  <a:srgbClr val="FF3300"/>
                </a:solidFill>
              </a:rPr>
              <a:t>  </a:t>
            </a:r>
            <a:r>
              <a:rPr lang="en-US" altLang="en-US" sz="1800" b="1">
                <a:solidFill>
                  <a:schemeClr val="bg1"/>
                </a:solidFill>
              </a:rPr>
              <a:t>•</a:t>
            </a:r>
            <a:r>
              <a:rPr lang="en-US" altLang="en-US" sz="2500" b="1">
                <a:solidFill>
                  <a:srgbClr val="FF3300"/>
                </a:solidFill>
              </a:rPr>
              <a:t> </a:t>
            </a:r>
            <a:r>
              <a:rPr lang="en-US" altLang="en-US" sz="1800" b="1">
                <a:solidFill>
                  <a:schemeClr val="bg1"/>
                </a:solidFill>
              </a:rPr>
              <a:t>Courteous messages help to strengthen present business friendships, as well as make new friends. </a:t>
            </a:r>
            <a:br>
              <a:rPr lang="en-US" altLang="en-US" sz="1800" b="1">
                <a:solidFill>
                  <a:schemeClr val="bg1"/>
                </a:solidFill>
              </a:rPr>
            </a:br>
            <a:r>
              <a:rPr lang="en-US" altLang="en-US" sz="1800" b="1">
                <a:solidFill>
                  <a:schemeClr val="bg1"/>
                </a:solidFill>
              </a:rPr>
              <a:t> •  Courtesy stems from sincere you-attitude.</a:t>
            </a:r>
            <a:br>
              <a:rPr lang="en-US" altLang="en-US" sz="1800" b="1">
                <a:solidFill>
                  <a:schemeClr val="bg1"/>
                </a:solidFill>
              </a:rPr>
            </a:br>
            <a:r>
              <a:rPr lang="en-US" altLang="en-US" sz="1800" b="1">
                <a:solidFill>
                  <a:schemeClr val="bg1"/>
                </a:solidFill>
              </a:rPr>
              <a:t> •  It is not merely politeness with mechanical insertions of "please's" and "thank-you'd." </a:t>
            </a:r>
            <a:br>
              <a:rPr lang="en-US" altLang="en-US" sz="1800" b="1">
                <a:solidFill>
                  <a:schemeClr val="bg1"/>
                </a:solidFill>
              </a:rPr>
            </a:br>
            <a:br>
              <a:rPr lang="en-US" altLang="en-US" sz="1800" b="1">
                <a:solidFill>
                  <a:schemeClr val="bg1"/>
                </a:solidFill>
              </a:rPr>
            </a:br>
            <a:r>
              <a:rPr lang="en-US" altLang="en-US" sz="1800" b="1">
                <a:solidFill>
                  <a:schemeClr val="bg1"/>
                </a:solidFill>
              </a:rPr>
              <a:t>To be courteous, considerate communicators should</a:t>
            </a:r>
            <a:br>
              <a:rPr lang="en-US" altLang="en-US" sz="1800" b="1">
                <a:solidFill>
                  <a:schemeClr val="bg1"/>
                </a:solidFill>
              </a:rPr>
            </a:br>
            <a:br>
              <a:rPr lang="en-US" altLang="en-US" sz="1800" b="1">
                <a:solidFill>
                  <a:schemeClr val="bg1"/>
                </a:solidFill>
              </a:rPr>
            </a:br>
            <a:r>
              <a:rPr lang="en-US" altLang="en-US" sz="1800" b="1">
                <a:solidFill>
                  <a:schemeClr val="bg1"/>
                </a:solidFill>
              </a:rPr>
              <a:t>follow these suggestions regarding tone of the</a:t>
            </a:r>
            <a:br>
              <a:rPr lang="en-US" altLang="en-US" sz="1800" b="1">
                <a:solidFill>
                  <a:schemeClr val="bg1"/>
                </a:solidFill>
              </a:rPr>
            </a:br>
            <a:r>
              <a:rPr lang="en-US" altLang="en-US" sz="1800" b="1">
                <a:solidFill>
                  <a:schemeClr val="bg1"/>
                </a:solidFill>
              </a:rPr>
              <a:t>communications.</a:t>
            </a:r>
            <a:br>
              <a:rPr lang="en-US" altLang="en-US" sz="1800" b="1">
                <a:solidFill>
                  <a:schemeClr val="bg1"/>
                </a:solidFill>
              </a:rPr>
            </a:br>
            <a:r>
              <a:rPr lang="en-US" altLang="en-US" sz="1800" b="1">
                <a:solidFill>
                  <a:schemeClr val="bg1"/>
                </a:solidFill>
              </a:rPr>
              <a:t> </a:t>
            </a:r>
            <a:br>
              <a:rPr lang="en-US" altLang="en-US" sz="1800" b="1">
                <a:solidFill>
                  <a:schemeClr val="bg1"/>
                </a:solidFill>
              </a:rPr>
            </a:br>
            <a:r>
              <a:rPr lang="en-US" altLang="en-US" sz="1800" b="1">
                <a:solidFill>
                  <a:schemeClr val="bg1"/>
                </a:solidFill>
              </a:rPr>
              <a:t>• Be sincerely tactful, thoughtful, and appreciative. </a:t>
            </a:r>
            <a:br>
              <a:rPr lang="en-US" altLang="en-US" sz="1800" b="1">
                <a:solidFill>
                  <a:schemeClr val="bg1"/>
                </a:solidFill>
              </a:rPr>
            </a:br>
            <a:r>
              <a:rPr lang="en-US" altLang="en-US" sz="1800" b="1">
                <a:solidFill>
                  <a:schemeClr val="bg1"/>
                </a:solidFill>
              </a:rPr>
              <a:t>• Omit expressions that irritate, hurt, or belittle. </a:t>
            </a:r>
            <a:br>
              <a:rPr lang="en-US" altLang="en-US" sz="1800" b="1">
                <a:solidFill>
                  <a:schemeClr val="bg1"/>
                </a:solidFill>
              </a:rPr>
            </a:br>
            <a:r>
              <a:rPr lang="en-US" altLang="en-US" sz="1800" b="1">
                <a:solidFill>
                  <a:schemeClr val="bg1"/>
                </a:solidFill>
              </a:rPr>
              <a:t>• Grant and apologize good-naturedly.</a:t>
            </a:r>
            <a:br>
              <a:rPr lang="en-US" altLang="en-US" sz="1800" b="1">
                <a:solidFill>
                  <a:schemeClr val="bg1"/>
                </a:solidFill>
              </a:rPr>
            </a:br>
            <a:endParaRPr lang="en-US" altLang="en-US" sz="1800" b="1">
              <a:solidFill>
                <a:schemeClr val="bg1"/>
              </a:solidFill>
            </a:endParaRPr>
          </a:p>
        </p:txBody>
      </p:sp>
      <p:pic>
        <p:nvPicPr>
          <p:cNvPr id="10243" name="Picture 4" descr="C:\Documents and Settings\deepak\Desktop\ppt\communication9c\images\9.jpg">
            <a:extLst>
              <a:ext uri="{FF2B5EF4-FFF2-40B4-BE49-F238E27FC236}">
                <a16:creationId xmlns:a16="http://schemas.microsoft.com/office/drawing/2014/main" id="{0308AD74-82A9-42C3-91DF-3F85A8B7C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33400"/>
            <a:ext cx="99377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954</Words>
  <Application>Microsoft Office PowerPoint</Application>
  <PresentationFormat>On-screen Show (4:3)</PresentationFormat>
  <Paragraphs>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Arial</vt:lpstr>
      <vt:lpstr>Calibri</vt:lpstr>
      <vt:lpstr>Default Design</vt:lpstr>
      <vt:lpstr>Effective Communication: Seven Cs </vt:lpstr>
      <vt:lpstr>For transmitting effective written or oral messages, Certain principles must be followed. These principles are advocated by Francis J. Bergin provide guidelines for choice of content and style of presentation adapted to the purpose of the receiver of the message.  They are also called the seven Cs of communication.   They are:  1.Completeness   2.Conciseness   3.Clarity  4.Correctness   5.Consideration   6.Courtesy   7.Concreteness</vt:lpstr>
      <vt:lpstr>Completeness      Every communication must be complete and adequate. Incomplete messages keep the receiver guessing, create misunderstanding and delay actions. Every person should, therefore, be provided with all the required facts and figures. For example, when factory supervisor instructs workers to produce, he must specify the exact size, shape, quality and cost of the product. Any assumptions behind the messages should also be clarified.  While answering a letter, all the questions raised in the letter must be replied. </vt:lpstr>
      <vt:lpstr>Conciseness       In business communication, you should be brief and be able to say whatever you have to say in fewest possible words without sacrificing the other C qualities. Conciseness is desired because of the following benefits:   1. A concise message saves time and expense for both sender and receiver.  2. Conciseness contributes to emphasis; by eliminating unnecessary words, you let important ideas stand out. 3. When combined with a “you-view”, concise messages are inherently more interesting to recipients as they avoid unnecessary information. </vt:lpstr>
      <vt:lpstr>Clarity       1. Clarity means getting your message across so the receiver will understand what you are trying to convey.  2. You want that person to interpret your words with the same meaning you have in mind.  3. Accomplishing that goal is difficult because, as you know, individual experiences are never identical, and words have different meanings to different persons.   Here are some specific ways to help make your messages clear:   1. Choose short, familiar, conversational words. 2. Construct effective sentences and paragraphs. 3. Achieve appropriate readability (and listenability). 4. Include examples, illustrations, and other visual aids, when desirable. </vt:lpstr>
      <vt:lpstr>Correctness        1. The term correctness as applied to business messages means right level of language and accuracy of facts, figures and words. 2. If the information is not correctly conveyed, the sender will lose credibility. 3. Transmission of incorrect information to superiors will vitiate decision making process.  4. Transmission of incorrect information to outsiders will spoil the public image of the firm. 5. To convey correct messages, grammatical errors should also be avoided. 6. You should not transmit any message unless you are absolutely sure of its correctness. </vt:lpstr>
      <vt:lpstr>Consideration          1. Consideration means that you prepare every message with the recipient in mind and try to put yourself in his or her place. 2. Try to visualize your readers (or listeners)—with their desires, problems, circumstances, emotions, and probable reactions to your request.  3. Then handle the matter from their point of view 4. This thoughtful consideration is also called "you-attitude," empathy, the human touch, and understanding of human nature. (It does not mean, however, that you should overlook the needs of your organization.)  </vt:lpstr>
      <vt:lpstr>Consideration          1. Consideration underlies the other six C's of good business communication 2. You adapt your language and message content to your receiver's needs when you make your message complete, concise, concrete, clear, courteous, and correct.   However, in four specific ways you can indicate you are considerate:   • Focus on "you" instead of "I" and "we." • Show reader benefit or interest in reader. • Emphasize positive, pleasant facts. • Apply integrity and ethic </vt:lpstr>
      <vt:lpstr>Courtesy       • Courteous messages help to strengthen present business friendships, as well as make new friends.   •  Courtesy stems from sincere you-attitude.  •  It is not merely politeness with mechanical insertions of "please's" and "thank-you'd."   To be courteous, considerate communicators should  follow these suggestions regarding tone of the communications.   • Be sincerely tactful, thoughtful, and appreciative.  • Omit expressions that irritate, hurt, or belittle.  • Grant and apologize good-naturedly. </vt:lpstr>
      <vt:lpstr>Concreteness       • Communicating concretely means being specific, definite, and vivid rather than vague and general.   • The following guidelines should help you compose concrete, convincing messages:  • Use specific facts and figures.  • Put action in your verbs. • Choose vivid, image-building words.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Communication: Seven Cs</dc:title>
  <dc:creator>deepak</dc:creator>
  <cp:lastModifiedBy>Moderni</cp:lastModifiedBy>
  <cp:revision>15</cp:revision>
  <dcterms:created xsi:type="dcterms:W3CDTF">2011-01-27T13:24:44Z</dcterms:created>
  <dcterms:modified xsi:type="dcterms:W3CDTF">2020-03-02T12:53:04Z</dcterms:modified>
</cp:coreProperties>
</file>