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F8121-5E2A-4DF9-BF4A-EB70A72B32FE}" type="datetimeFigureOut">
              <a:rPr lang="en-US" smtClean="0"/>
              <a:pPr/>
              <a:t>2/27/2020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8CD0CF-0E66-40FE-80D5-C53F769BCB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8CD0CF-0E66-40FE-80D5-C53F769BCBB6}"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EB06FA-63C0-4762-B5D7-2407266FC758}"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B06FA-63C0-4762-B5D7-2407266FC758}"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B06FA-63C0-4762-B5D7-2407266FC758}"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B06FA-63C0-4762-B5D7-2407266FC758}"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B06FA-63C0-4762-B5D7-2407266FC758}"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EB06FA-63C0-4762-B5D7-2407266FC758}"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EB06FA-63C0-4762-B5D7-2407266FC758}" type="datetimeFigureOut">
              <a:rPr lang="en-US" smtClean="0"/>
              <a:pPr/>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EB06FA-63C0-4762-B5D7-2407266FC758}" type="datetimeFigureOut">
              <a:rPr lang="en-US" smtClean="0"/>
              <a:pPr/>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06FA-63C0-4762-B5D7-2407266FC758}" type="datetimeFigureOut">
              <a:rPr lang="en-US" smtClean="0"/>
              <a:pPr/>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B06FA-63C0-4762-B5D7-2407266FC758}"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B06FA-63C0-4762-B5D7-2407266FC758}"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24051-3FFA-4FED-9264-5F5376A7E4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B06FA-63C0-4762-B5D7-2407266FC758}" type="datetimeFigureOut">
              <a:rPr lang="en-US" smtClean="0"/>
              <a:pPr/>
              <a:t>2/27/2020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24051-3FFA-4FED-9264-5F5376A7E4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057400"/>
            <a:ext cx="4724400" cy="1470025"/>
          </a:xfrm>
        </p:spPr>
        <p:txBody>
          <a:bodyPr/>
          <a:lstStyle/>
          <a:p>
            <a:pPr algn="l"/>
            <a:r>
              <a:rPr lang="en-US" dirty="0" smtClean="0"/>
              <a:t>Chapter </a:t>
            </a:r>
            <a:r>
              <a:rPr lang="en-US" dirty="0" smtClean="0"/>
              <a:t>4</a:t>
            </a:r>
            <a:endParaRPr lang="en-US" dirty="0"/>
          </a:p>
        </p:txBody>
      </p:sp>
      <p:sp>
        <p:nvSpPr>
          <p:cNvPr id="3" name="Subtitle 2"/>
          <p:cNvSpPr>
            <a:spLocks noGrp="1"/>
          </p:cNvSpPr>
          <p:nvPr>
            <p:ph type="subTitle" idx="1"/>
          </p:nvPr>
        </p:nvSpPr>
        <p:spPr>
          <a:xfrm>
            <a:off x="1600200" y="3733800"/>
            <a:ext cx="6400800" cy="1752600"/>
          </a:xfrm>
        </p:spPr>
        <p:txBody>
          <a:bodyPr>
            <a:normAutofit/>
          </a:bodyPr>
          <a:lstStyle/>
          <a:p>
            <a:r>
              <a:rPr lang="en-US" sz="6600" b="1" dirty="0" smtClean="0"/>
              <a:t>XML</a:t>
            </a:r>
            <a:endParaRPr lang="en-US"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b="1" dirty="0" smtClean="0"/>
              <a:t>XML Document Structure</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dirty="0" smtClean="0"/>
              <a:t>XML documents form a tree structure that starts at "the root" and branches to "the leaves".</a:t>
            </a:r>
          </a:p>
          <a:p>
            <a:r>
              <a:rPr lang="en-US" dirty="0" smtClean="0"/>
              <a:t>XML documents use a self-describing and simple syntax:</a:t>
            </a:r>
          </a:p>
          <a:p>
            <a:pPr>
              <a:buNone/>
            </a:pPr>
            <a:r>
              <a:rPr lang="en-US" dirty="0" smtClean="0"/>
              <a:t>    &lt;? xml version="1.0" encoding="ISO-8859-1“ ?&gt;</a:t>
            </a:r>
            <a:br>
              <a:rPr lang="en-US" dirty="0" smtClean="0"/>
            </a:br>
            <a:r>
              <a:rPr lang="en-US" dirty="0" smtClean="0"/>
              <a:t>&lt;note&gt;</a:t>
            </a:r>
            <a:br>
              <a:rPr lang="en-US" dirty="0" smtClean="0"/>
            </a:br>
            <a:r>
              <a:rPr lang="en-US" dirty="0" smtClean="0"/>
              <a:t>  &lt;to&gt;</a:t>
            </a:r>
            <a:r>
              <a:rPr lang="en-US" dirty="0" err="1" smtClean="0"/>
              <a:t>Tove</a:t>
            </a:r>
            <a:r>
              <a:rPr lang="en-US" dirty="0" smtClean="0"/>
              <a:t>&lt;/to&gt;</a:t>
            </a:r>
            <a:br>
              <a:rPr lang="en-US" dirty="0" smtClean="0"/>
            </a:br>
            <a:r>
              <a:rPr lang="en-US" dirty="0" smtClean="0"/>
              <a:t>  &lt;from&gt;</a:t>
            </a:r>
            <a:r>
              <a:rPr lang="en-US" dirty="0" err="1" smtClean="0"/>
              <a:t>Jani</a:t>
            </a:r>
            <a:r>
              <a:rPr lang="en-US" dirty="0" smtClean="0"/>
              <a:t>&lt;/from&gt;</a:t>
            </a:r>
            <a:br>
              <a:rPr lang="en-US" dirty="0" smtClean="0"/>
            </a:br>
            <a:r>
              <a:rPr lang="en-US" dirty="0" smtClean="0"/>
              <a:t>  &lt;heading&gt;Reminder&lt;/heading&gt;</a:t>
            </a:r>
            <a:br>
              <a:rPr lang="en-US" dirty="0" smtClean="0"/>
            </a:br>
            <a:r>
              <a:rPr lang="en-US" dirty="0" smtClean="0"/>
              <a:t>  &lt;body&gt;Don't forget me this weekend!&lt;/body&gt;</a:t>
            </a:r>
            <a:br>
              <a:rPr lang="en-US" dirty="0" smtClean="0"/>
            </a:br>
            <a:r>
              <a:rPr lang="en-US" dirty="0" smtClean="0"/>
              <a:t>&lt;/note&gt;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r>
              <a:rPr lang="en-US" dirty="0" smtClean="0"/>
              <a:t>The first line is the XML declaration. It defines the XML version (1.0) and the encoding used (ISO-8859-1 = Latin-1/West European character set).</a:t>
            </a:r>
          </a:p>
          <a:p>
            <a:r>
              <a:rPr lang="en-US" dirty="0" smtClean="0"/>
              <a:t>The next line describes the </a:t>
            </a:r>
            <a:r>
              <a:rPr lang="en-US" b="1" dirty="0" smtClean="0"/>
              <a:t>root element </a:t>
            </a:r>
            <a:r>
              <a:rPr lang="en-US" dirty="0" smtClean="0"/>
              <a:t>of the document (like saying: "this document is a note")</a:t>
            </a:r>
          </a:p>
          <a:p>
            <a:r>
              <a:rPr lang="en-US" dirty="0" smtClean="0"/>
              <a:t>The next 4 lines describe 4 </a:t>
            </a:r>
            <a:r>
              <a:rPr lang="en-US" b="1" dirty="0" smtClean="0"/>
              <a:t>child elements</a:t>
            </a:r>
            <a:r>
              <a:rPr lang="en-US" dirty="0" smtClean="0"/>
              <a:t> of the root (to, from, heading, and body)</a:t>
            </a:r>
          </a:p>
          <a:p>
            <a:r>
              <a:rPr lang="en-US" dirty="0" smtClean="0"/>
              <a:t>And finally the last line defines the end of the root element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55638"/>
          </a:xfrm>
        </p:spPr>
        <p:txBody>
          <a:bodyPr>
            <a:normAutofit fontScale="90000"/>
          </a:bodyPr>
          <a:lstStyle/>
          <a:p>
            <a:r>
              <a:rPr lang="en-US" sz="4000" b="1" dirty="0" smtClean="0"/>
              <a:t>XML Documents Form a Tree Structure</a:t>
            </a:r>
            <a:r>
              <a:rPr lang="en-US" b="1" dirty="0" smtClean="0"/>
              <a:t/>
            </a:r>
            <a:br>
              <a:rPr lang="en-US" b="1" dirty="0" smtClean="0"/>
            </a:br>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US" dirty="0" smtClean="0"/>
              <a:t>XML documents must contain a </a:t>
            </a:r>
            <a:r>
              <a:rPr lang="en-US" b="1" dirty="0" smtClean="0"/>
              <a:t>root element</a:t>
            </a:r>
            <a:r>
              <a:rPr lang="en-US" dirty="0" smtClean="0"/>
              <a:t>. This element is "the parent" of all other elements.</a:t>
            </a:r>
          </a:p>
          <a:p>
            <a:r>
              <a:rPr lang="en-US" dirty="0" smtClean="0"/>
              <a:t>The elements in an XML document form a document tree. The tree starts at the root and branches to the lowest level of the tree.</a:t>
            </a:r>
          </a:p>
          <a:p>
            <a:r>
              <a:rPr lang="en-US" dirty="0" smtClean="0"/>
              <a:t>All elements can have sub elements (child elements):</a:t>
            </a:r>
          </a:p>
          <a:p>
            <a:r>
              <a:rPr lang="en-US" dirty="0" smtClean="0"/>
              <a:t>&lt;root&gt;</a:t>
            </a:r>
            <a:br>
              <a:rPr lang="en-US" dirty="0" smtClean="0"/>
            </a:br>
            <a:r>
              <a:rPr lang="en-US" dirty="0" smtClean="0"/>
              <a:t>  &lt;child&gt;</a:t>
            </a:r>
            <a:br>
              <a:rPr lang="en-US" dirty="0" smtClean="0"/>
            </a:br>
            <a:r>
              <a:rPr lang="en-US" dirty="0" smtClean="0"/>
              <a:t>    &lt;</a:t>
            </a:r>
            <a:r>
              <a:rPr lang="en-US" dirty="0" err="1" smtClean="0"/>
              <a:t>subchild</a:t>
            </a:r>
            <a:r>
              <a:rPr lang="en-US" dirty="0" smtClean="0"/>
              <a:t>&gt;.....&lt;/</a:t>
            </a:r>
            <a:r>
              <a:rPr lang="en-US" dirty="0" err="1" smtClean="0"/>
              <a:t>subchild</a:t>
            </a:r>
            <a:r>
              <a:rPr lang="en-US" dirty="0" smtClean="0"/>
              <a:t>&gt;</a:t>
            </a:r>
            <a:br>
              <a:rPr lang="en-US" dirty="0" smtClean="0"/>
            </a:br>
            <a:r>
              <a:rPr lang="en-US" dirty="0" smtClean="0"/>
              <a:t>  &lt;/child&gt;</a:t>
            </a:r>
            <a:br>
              <a:rPr lang="en-US" dirty="0" smtClean="0"/>
            </a:br>
            <a:r>
              <a:rPr lang="en-US" dirty="0" smtClean="0"/>
              <a:t>&lt;/root&gt;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0000" lnSpcReduction="20000"/>
          </a:bodyPr>
          <a:lstStyle/>
          <a:p>
            <a:pPr>
              <a:buNone/>
            </a:pPr>
            <a:r>
              <a:rPr lang="en-US" sz="3000" dirty="0" smtClean="0">
                <a:latin typeface="Times New Roman" pitchFamily="18" charset="0"/>
                <a:cs typeface="Times New Roman" pitchFamily="18" charset="0"/>
              </a:rPr>
              <a:t>&lt;bookstore&gt;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&lt;book category="COOKING"&gt;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&lt;title </a:t>
            </a:r>
            <a:r>
              <a:rPr lang="en-US" sz="3000" dirty="0" err="1" smtClean="0">
                <a:latin typeface="Times New Roman" pitchFamily="18" charset="0"/>
                <a:cs typeface="Times New Roman" pitchFamily="18" charset="0"/>
              </a:rPr>
              <a:t>lang</a:t>
            </a:r>
            <a:r>
              <a:rPr lang="en-US" sz="3000" dirty="0" smtClean="0">
                <a:latin typeface="Times New Roman" pitchFamily="18" charset="0"/>
                <a:cs typeface="Times New Roman" pitchFamily="18" charset="0"/>
              </a:rPr>
              <a:t>="en"&gt;Everyday Italian&lt;/title&gt;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&lt;author&gt;</a:t>
            </a:r>
            <a:r>
              <a:rPr lang="en-US" sz="3000" dirty="0" err="1" smtClean="0">
                <a:latin typeface="Times New Roman" pitchFamily="18" charset="0"/>
                <a:cs typeface="Times New Roman" pitchFamily="18" charset="0"/>
              </a:rPr>
              <a:t>Giada</a:t>
            </a:r>
            <a:r>
              <a:rPr lang="en-US" sz="3000" dirty="0" smtClean="0">
                <a:latin typeface="Times New Roman" pitchFamily="18" charset="0"/>
                <a:cs typeface="Times New Roman" pitchFamily="18" charset="0"/>
              </a:rPr>
              <a:t> De </a:t>
            </a:r>
            <a:r>
              <a:rPr lang="en-US" sz="3000" dirty="0" err="1" smtClean="0">
                <a:latin typeface="Times New Roman" pitchFamily="18" charset="0"/>
                <a:cs typeface="Times New Roman" pitchFamily="18" charset="0"/>
              </a:rPr>
              <a:t>Laurentiis</a:t>
            </a:r>
            <a:r>
              <a:rPr lang="en-US" sz="3000" dirty="0" smtClean="0">
                <a:latin typeface="Times New Roman" pitchFamily="18" charset="0"/>
                <a:cs typeface="Times New Roman" pitchFamily="18" charset="0"/>
              </a:rPr>
              <a:t>&lt;/author&gt;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&lt;year&gt;2005&lt;/year&gt;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&lt;price&gt;30.00&lt;/price&gt;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&lt;/book&gt;</a:t>
            </a:r>
          </a:p>
          <a:p>
            <a:pPr>
              <a:buNone/>
            </a:pP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&lt;book category="CHILDREN"&gt;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&lt;title </a:t>
            </a:r>
            <a:r>
              <a:rPr lang="en-US" sz="3000" dirty="0" err="1" smtClean="0">
                <a:latin typeface="Times New Roman" pitchFamily="18" charset="0"/>
                <a:cs typeface="Times New Roman" pitchFamily="18" charset="0"/>
              </a:rPr>
              <a:t>lang</a:t>
            </a:r>
            <a:r>
              <a:rPr lang="en-US" sz="3000" dirty="0" smtClean="0">
                <a:latin typeface="Times New Roman" pitchFamily="18" charset="0"/>
                <a:cs typeface="Times New Roman" pitchFamily="18" charset="0"/>
              </a:rPr>
              <a:t>="en"&gt;Harry Potter&lt;/title&gt;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&lt;author&gt;J K. Rowling&lt;/author&gt;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&lt;year&gt;2005&lt;/year&gt;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&lt;price&gt;29.99&lt;/price&gt;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&lt;/book&gt;</a:t>
            </a:r>
          </a:p>
          <a:p>
            <a:pPr>
              <a:buNone/>
            </a:pP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&lt;book category="WEB"&gt;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&lt;title </a:t>
            </a:r>
            <a:r>
              <a:rPr lang="en-US" sz="3000" dirty="0" err="1" smtClean="0">
                <a:latin typeface="Times New Roman" pitchFamily="18" charset="0"/>
                <a:cs typeface="Times New Roman" pitchFamily="18" charset="0"/>
              </a:rPr>
              <a:t>lang</a:t>
            </a:r>
            <a:r>
              <a:rPr lang="en-US" sz="3000" dirty="0" smtClean="0">
                <a:latin typeface="Times New Roman" pitchFamily="18" charset="0"/>
                <a:cs typeface="Times New Roman" pitchFamily="18" charset="0"/>
              </a:rPr>
              <a:t>="en"&gt;Learning XML&lt;/title&gt;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&lt;author&gt;Erik T. Ray&lt;/author&gt;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&lt;year&gt;2003&lt;/year&gt;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&lt;price&gt;39.95&lt;/price&gt;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&lt;/book&gt;</a:t>
            </a:r>
          </a:p>
          <a:p>
            <a:pPr>
              <a:buNone/>
            </a:pPr>
            <a:r>
              <a:rPr lang="en-US" sz="3000" dirty="0" smtClean="0">
                <a:latin typeface="Times New Roman" pitchFamily="18" charset="0"/>
                <a:cs typeface="Times New Roman" pitchFamily="18" charset="0"/>
              </a:rPr>
              <a:t>&lt;/bookstore&gt;</a:t>
            </a:r>
            <a:endParaRPr lang="en-US" sz="3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XML Syntax Rules</a:t>
            </a:r>
            <a:br>
              <a:rPr lang="en-US" b="1" dirty="0" smtClean="0"/>
            </a:br>
            <a:endParaRPr lang="en-US" dirty="0"/>
          </a:p>
        </p:txBody>
      </p:sp>
      <p:sp>
        <p:nvSpPr>
          <p:cNvPr id="3" name="Content Placeholder 2"/>
          <p:cNvSpPr>
            <a:spLocks noGrp="1"/>
          </p:cNvSpPr>
          <p:nvPr>
            <p:ph idx="1"/>
          </p:nvPr>
        </p:nvSpPr>
        <p:spPr>
          <a:xfrm>
            <a:off x="457200" y="990600"/>
            <a:ext cx="8229600" cy="5638800"/>
          </a:xfrm>
        </p:spPr>
        <p:txBody>
          <a:bodyPr>
            <a:normAutofit/>
          </a:bodyPr>
          <a:lstStyle/>
          <a:p>
            <a:r>
              <a:rPr lang="en-US" b="1" dirty="0" smtClean="0"/>
              <a:t>All XML Elements Must Have a Closing Tag</a:t>
            </a:r>
          </a:p>
          <a:p>
            <a:r>
              <a:rPr lang="en-US" b="1" dirty="0" smtClean="0"/>
              <a:t>XML Tags are Case Sensitive</a:t>
            </a:r>
          </a:p>
          <a:p>
            <a:r>
              <a:rPr lang="en-US" b="1" dirty="0" smtClean="0"/>
              <a:t>XML Elements Must be Properly Nested</a:t>
            </a:r>
          </a:p>
          <a:p>
            <a:r>
              <a:rPr lang="en-US" b="1" dirty="0" smtClean="0"/>
              <a:t>XML Documents Must Have a Root Element</a:t>
            </a:r>
          </a:p>
          <a:p>
            <a:r>
              <a:rPr lang="en-US" b="1" dirty="0" smtClean="0"/>
              <a:t>XML Attribute Values Must be Quoted</a:t>
            </a:r>
          </a:p>
          <a:p>
            <a:pPr lvl="1"/>
            <a:r>
              <a:rPr lang="en-US" dirty="0" smtClean="0"/>
              <a:t>XML elements can have attributes in name/value pairs just like in HTML.</a:t>
            </a:r>
          </a:p>
          <a:p>
            <a:pPr lvl="1"/>
            <a:r>
              <a:rPr lang="en-US" dirty="0" smtClean="0"/>
              <a:t>In XML, the attribute values must always be quoted.</a:t>
            </a:r>
          </a:p>
          <a:p>
            <a:pPr lvl="1"/>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r>
              <a:rPr lang="en-US" b="1" dirty="0" smtClean="0"/>
              <a:t>Entity References</a:t>
            </a:r>
          </a:p>
          <a:p>
            <a:pPr>
              <a:buFont typeface="Courier New" pitchFamily="49" charset="0"/>
              <a:buChar char="o"/>
            </a:pPr>
            <a:r>
              <a:rPr lang="en-US" dirty="0" smtClean="0"/>
              <a:t>	Some characters have a special meaning in XML.</a:t>
            </a:r>
          </a:p>
          <a:p>
            <a:pPr>
              <a:buFont typeface="Courier New" pitchFamily="49" charset="0"/>
              <a:buChar char="o"/>
            </a:pPr>
            <a:r>
              <a:rPr lang="en-US" dirty="0" smtClean="0"/>
              <a:t>	If you place a character like "&lt;" inside an XML element, it will generate an error because the parser interprets it as the start of a new element.</a:t>
            </a:r>
          </a:p>
          <a:p>
            <a:pPr>
              <a:buFont typeface="Courier New" pitchFamily="49" charset="0"/>
              <a:buChar char="o"/>
            </a:pPr>
            <a:r>
              <a:rPr lang="en-US" dirty="0" smtClean="0"/>
              <a:t>This will generate an XML error:</a:t>
            </a:r>
          </a:p>
          <a:p>
            <a:pPr>
              <a:buNone/>
            </a:pPr>
            <a:r>
              <a:rPr lang="en-US" dirty="0" smtClean="0"/>
              <a:t>    &lt;message&gt;if salary &lt; 1000 then&lt;/message&gt;</a:t>
            </a:r>
          </a:p>
          <a:p>
            <a:pPr>
              <a:buFont typeface="Courier New" pitchFamily="49" charset="0"/>
              <a:buChar char="o"/>
            </a:pPr>
            <a:r>
              <a:rPr lang="en-US" dirty="0" smtClean="0"/>
              <a:t>To avoid this error, replace the "&lt;" character with an </a:t>
            </a:r>
            <a:r>
              <a:rPr lang="en-US" b="1" dirty="0" smtClean="0"/>
              <a:t>entity reference :</a:t>
            </a:r>
          </a:p>
          <a:p>
            <a:pPr>
              <a:buNone/>
            </a:pPr>
            <a:r>
              <a:rPr lang="en-US" dirty="0" smtClean="0"/>
              <a:t>    &lt;message&gt;if salary &amp;</a:t>
            </a:r>
            <a:r>
              <a:rPr lang="en-US" dirty="0" err="1" smtClean="0"/>
              <a:t>lt</a:t>
            </a:r>
            <a:r>
              <a:rPr lang="en-US" dirty="0" smtClean="0"/>
              <a:t>; 1000 then&lt;/message&gt;</a:t>
            </a:r>
            <a:endParaRPr lang="en-US" b="1"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lstStyle/>
          <a:p>
            <a:r>
              <a:rPr lang="en-US" dirty="0" smtClean="0"/>
              <a:t>There are 5 predefined entity references in XML:</a:t>
            </a:r>
          </a:p>
          <a:p>
            <a:pPr>
              <a:buNone/>
            </a:pPr>
            <a:r>
              <a:rPr lang="en-US" dirty="0" smtClean="0"/>
              <a:t>     &amp;</a:t>
            </a:r>
            <a:r>
              <a:rPr lang="en-US" dirty="0" err="1" smtClean="0"/>
              <a:t>lt</a:t>
            </a:r>
            <a:r>
              <a:rPr lang="en-US" dirty="0" smtClean="0"/>
              <a:t>;     	 &lt;     	less than</a:t>
            </a:r>
          </a:p>
          <a:p>
            <a:pPr>
              <a:buNone/>
            </a:pPr>
            <a:r>
              <a:rPr lang="en-US" dirty="0" smtClean="0"/>
              <a:t>     &amp;</a:t>
            </a:r>
            <a:r>
              <a:rPr lang="en-US" dirty="0" err="1" smtClean="0"/>
              <a:t>gt</a:t>
            </a:r>
            <a:r>
              <a:rPr lang="en-US" dirty="0" smtClean="0"/>
              <a:t>;    	 &gt;     	greater than </a:t>
            </a:r>
          </a:p>
          <a:p>
            <a:pPr>
              <a:buNone/>
            </a:pPr>
            <a:r>
              <a:rPr lang="en-US" dirty="0" smtClean="0"/>
              <a:t>    &amp;amp;  	 &amp;   	ampersand  </a:t>
            </a:r>
          </a:p>
          <a:p>
            <a:pPr>
              <a:buNone/>
            </a:pPr>
            <a:r>
              <a:rPr lang="en-US" dirty="0" smtClean="0"/>
              <a:t>    &amp;</a:t>
            </a:r>
            <a:r>
              <a:rPr lang="en-US" dirty="0" err="1" smtClean="0"/>
              <a:t>apos</a:t>
            </a:r>
            <a:r>
              <a:rPr lang="en-US" dirty="0" smtClean="0"/>
              <a:t>;  	  ‘	 apostrophe </a:t>
            </a:r>
          </a:p>
          <a:p>
            <a:pPr>
              <a:buNone/>
            </a:pPr>
            <a:r>
              <a:rPr lang="en-US" dirty="0" smtClean="0"/>
              <a:t>    &amp;</a:t>
            </a:r>
            <a:r>
              <a:rPr lang="en-US" dirty="0" err="1" smtClean="0"/>
              <a:t>quot</a:t>
            </a:r>
            <a:r>
              <a:rPr lang="en-US" dirty="0" smtClean="0"/>
              <a:t>;   	  "  	quotation mark</a:t>
            </a:r>
          </a:p>
          <a:p>
            <a:endParaRPr lang="en-US" dirty="0" smtClean="0"/>
          </a:p>
          <a:p>
            <a:r>
              <a:rPr lang="en-US" b="1" dirty="0" smtClean="0"/>
              <a:t>Comments in XML</a:t>
            </a:r>
          </a:p>
          <a:p>
            <a:r>
              <a:rPr lang="en-US" dirty="0" smtClean="0"/>
              <a:t>The syntax for writing comments in XML is similar   to that of HTML.</a:t>
            </a:r>
          </a:p>
          <a:p>
            <a:pPr>
              <a:buNone/>
            </a:pPr>
            <a:r>
              <a:rPr lang="en-US" dirty="0" smtClean="0"/>
              <a:t>     &lt;!-- This is a comment --&gt; </a:t>
            </a:r>
          </a:p>
          <a:p>
            <a:endParaRPr lang="en-US" dirty="0"/>
          </a:p>
        </p:txBody>
      </p:sp>
      <p:cxnSp>
        <p:nvCxnSpPr>
          <p:cNvPr id="5" name="Straight Connector 4"/>
          <p:cNvCxnSpPr/>
          <p:nvPr/>
        </p:nvCxnSpPr>
        <p:spPr>
          <a:xfrm>
            <a:off x="609600" y="990600"/>
            <a:ext cx="518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913606" y="2513806"/>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 y="4038600"/>
            <a:ext cx="533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305300" y="2476500"/>
            <a:ext cx="3048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419100" y="2476500"/>
            <a:ext cx="3048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333500" y="2476500"/>
            <a:ext cx="30480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XML Syntax Rules Contd..</a:t>
            </a:r>
            <a:endParaRPr lang="en-US" dirty="0"/>
          </a:p>
        </p:txBody>
      </p:sp>
      <p:sp>
        <p:nvSpPr>
          <p:cNvPr id="3" name="Content Placeholder 2"/>
          <p:cNvSpPr>
            <a:spLocks noGrp="1"/>
          </p:cNvSpPr>
          <p:nvPr>
            <p:ph idx="1"/>
          </p:nvPr>
        </p:nvSpPr>
        <p:spPr/>
        <p:txBody>
          <a:bodyPr/>
          <a:lstStyle/>
          <a:p>
            <a:r>
              <a:rPr lang="en-US" b="1" dirty="0" smtClean="0"/>
              <a:t>White-space is Preserved in XML</a:t>
            </a:r>
          </a:p>
          <a:p>
            <a:r>
              <a:rPr lang="en-US" b="1" dirty="0" smtClean="0"/>
              <a:t>XML Stores New Line as LF</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XML Elements</a:t>
            </a:r>
            <a:br>
              <a:rPr lang="en-US" b="1" smtClean="0"/>
            </a:br>
            <a:endParaRPr lang="en-US"/>
          </a:p>
        </p:txBody>
      </p:sp>
      <p:sp>
        <p:nvSpPr>
          <p:cNvPr id="3" name="Content Placeholder 2"/>
          <p:cNvSpPr>
            <a:spLocks noGrp="1"/>
          </p:cNvSpPr>
          <p:nvPr>
            <p:ph idx="1"/>
          </p:nvPr>
        </p:nvSpPr>
        <p:spPr>
          <a:xfrm>
            <a:off x="457200" y="990600"/>
            <a:ext cx="8229600" cy="5135563"/>
          </a:xfrm>
        </p:spPr>
        <p:txBody>
          <a:bodyPr/>
          <a:lstStyle/>
          <a:p>
            <a:r>
              <a:rPr lang="en-US" dirty="0" smtClean="0"/>
              <a:t>An XML element is everything from (including) the element's start tag to (including) the element's end tag.</a:t>
            </a:r>
          </a:p>
          <a:p>
            <a:r>
              <a:rPr lang="en-US" dirty="0" smtClean="0"/>
              <a:t>An element can contain:</a:t>
            </a:r>
          </a:p>
          <a:p>
            <a:r>
              <a:rPr lang="en-US" dirty="0" smtClean="0"/>
              <a:t>other elements</a:t>
            </a:r>
          </a:p>
          <a:p>
            <a:r>
              <a:rPr lang="en-US" dirty="0" smtClean="0"/>
              <a:t>text</a:t>
            </a:r>
          </a:p>
          <a:p>
            <a:r>
              <a:rPr lang="en-US" dirty="0" smtClean="0"/>
              <a:t>attributes</a:t>
            </a:r>
          </a:p>
          <a:p>
            <a:r>
              <a:rPr lang="en-US" dirty="0" smtClean="0"/>
              <a:t>or a mix of all of the above...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248400"/>
          </a:xfrm>
        </p:spPr>
        <p:txBody>
          <a:bodyPr>
            <a:normAutofit fontScale="70000" lnSpcReduction="20000"/>
          </a:bodyPr>
          <a:lstStyle/>
          <a:p>
            <a:pPr>
              <a:buNone/>
            </a:pPr>
            <a:r>
              <a:rPr lang="en-US" dirty="0" smtClean="0"/>
              <a:t>  &lt;bookstore&gt;</a:t>
            </a:r>
            <a:br>
              <a:rPr lang="en-US" dirty="0" smtClean="0"/>
            </a:br>
            <a:r>
              <a:rPr lang="en-US" dirty="0" smtClean="0"/>
              <a:t>  &lt;book category="CHILDREN"&gt;</a:t>
            </a:r>
            <a:br>
              <a:rPr lang="en-US" dirty="0" smtClean="0"/>
            </a:br>
            <a:r>
              <a:rPr lang="en-US" dirty="0" smtClean="0"/>
              <a:t>    &lt;title&gt;Harry Potter&lt;/title&gt;</a:t>
            </a:r>
            <a:br>
              <a:rPr lang="en-US" dirty="0" smtClean="0"/>
            </a:br>
            <a:r>
              <a:rPr lang="en-US" dirty="0" smtClean="0"/>
              <a:t>    &lt;author&gt;J K. Rowling&lt;/author&gt;</a:t>
            </a:r>
            <a:br>
              <a:rPr lang="en-US" dirty="0" smtClean="0"/>
            </a:br>
            <a:r>
              <a:rPr lang="en-US" dirty="0" smtClean="0"/>
              <a:t>    &lt;year&gt;2005&lt;/year&gt;</a:t>
            </a:r>
            <a:br>
              <a:rPr lang="en-US" dirty="0" smtClean="0"/>
            </a:br>
            <a:r>
              <a:rPr lang="en-US" dirty="0" smtClean="0"/>
              <a:t>    &lt;price&gt;29.99&lt;/price&gt;</a:t>
            </a:r>
            <a:br>
              <a:rPr lang="en-US" dirty="0" smtClean="0"/>
            </a:br>
            <a:r>
              <a:rPr lang="en-US" dirty="0" smtClean="0"/>
              <a:t>  &lt;/book&gt;</a:t>
            </a:r>
            <a:br>
              <a:rPr lang="en-US" dirty="0" smtClean="0"/>
            </a:br>
            <a:r>
              <a:rPr lang="en-US" dirty="0" smtClean="0"/>
              <a:t>  &lt;book category="WEB"&gt;</a:t>
            </a:r>
            <a:br>
              <a:rPr lang="en-US" dirty="0" smtClean="0"/>
            </a:br>
            <a:r>
              <a:rPr lang="en-US" dirty="0" smtClean="0"/>
              <a:t>    &lt;title&gt;Learning XML&lt;/title&gt;</a:t>
            </a:r>
            <a:br>
              <a:rPr lang="en-US" dirty="0" smtClean="0"/>
            </a:br>
            <a:r>
              <a:rPr lang="en-US" dirty="0" smtClean="0"/>
              <a:t>    &lt;author&gt;Erik T. Ray&lt;/author&gt;</a:t>
            </a:r>
            <a:br>
              <a:rPr lang="en-US" dirty="0" smtClean="0"/>
            </a:br>
            <a:r>
              <a:rPr lang="en-US" dirty="0" smtClean="0"/>
              <a:t>    &lt;year&gt;2003&lt;/year&gt;</a:t>
            </a:r>
            <a:br>
              <a:rPr lang="en-US" dirty="0" smtClean="0"/>
            </a:br>
            <a:r>
              <a:rPr lang="en-US" dirty="0" smtClean="0"/>
              <a:t>    &lt;price&gt;39.95&lt;/price&gt;</a:t>
            </a:r>
            <a:br>
              <a:rPr lang="en-US" dirty="0" smtClean="0"/>
            </a:br>
            <a:r>
              <a:rPr lang="en-US" dirty="0" smtClean="0"/>
              <a:t>  &lt;/book&gt;</a:t>
            </a:r>
            <a:br>
              <a:rPr lang="en-US" dirty="0" smtClean="0"/>
            </a:br>
            <a:r>
              <a:rPr lang="en-US" dirty="0" smtClean="0"/>
              <a:t>&lt;/bookstore&gt;</a:t>
            </a:r>
          </a:p>
          <a:p>
            <a:pPr>
              <a:buNone/>
            </a:pPr>
            <a:endParaRPr lang="en-US" dirty="0" smtClean="0"/>
          </a:p>
          <a:p>
            <a:pPr>
              <a:buNone/>
            </a:pPr>
            <a:r>
              <a:rPr lang="en-US" dirty="0" smtClean="0"/>
              <a:t>     In the example above, &lt;bookstore&gt; and &lt;book&gt; have </a:t>
            </a:r>
            <a:r>
              <a:rPr lang="en-US" b="1" dirty="0" smtClean="0"/>
              <a:t>element contents</a:t>
            </a:r>
            <a:r>
              <a:rPr lang="en-US" dirty="0" smtClean="0"/>
              <a:t>, because they contain other elements. &lt;book&gt; also has an </a:t>
            </a:r>
            <a:r>
              <a:rPr lang="en-US" b="1" dirty="0" smtClean="0"/>
              <a:t>attribute</a:t>
            </a:r>
            <a:r>
              <a:rPr lang="en-US" dirty="0" smtClean="0"/>
              <a:t> (category="CHILDREN"). &lt;title&gt;, &lt;author&gt;, &lt;year&gt;, and &lt;price&gt; have </a:t>
            </a:r>
            <a:r>
              <a:rPr lang="en-US" b="1" dirty="0" smtClean="0"/>
              <a:t>text content</a:t>
            </a:r>
            <a:r>
              <a:rPr lang="en-US" dirty="0" smtClean="0"/>
              <a:t> because they contain text.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Learn basic XML</a:t>
            </a:r>
          </a:p>
          <a:p>
            <a:r>
              <a:rPr lang="en-US" dirty="0" smtClean="0">
                <a:latin typeface="Times New Roman" pitchFamily="18" charset="0"/>
                <a:cs typeface="Times New Roman" pitchFamily="18" charset="0"/>
              </a:rPr>
              <a:t>Read and Write XML documents with an XML parser and simple XML functions</a:t>
            </a:r>
          </a:p>
          <a:p>
            <a:r>
              <a:rPr lang="en-US" dirty="0" smtClean="0">
                <a:latin typeface="Times New Roman" pitchFamily="18" charset="0"/>
                <a:cs typeface="Times New Roman" pitchFamily="18" charset="0"/>
              </a:rPr>
              <a:t>Examine the Document Object Model(DOM)</a:t>
            </a:r>
          </a:p>
          <a:p>
            <a:r>
              <a:rPr lang="en-US" dirty="0" smtClean="0">
                <a:latin typeface="Times New Roman" pitchFamily="18" charset="0"/>
                <a:cs typeface="Times New Roman" pitchFamily="18" charset="0"/>
              </a:rPr>
              <a:t>How XML is utilized in web services</a:t>
            </a:r>
          </a:p>
          <a:p>
            <a:r>
              <a:rPr lang="en-US" dirty="0" smtClean="0">
                <a:latin typeface="Times New Roman" pitchFamily="18" charset="0"/>
                <a:cs typeface="Times New Roman" pitchFamily="18" charset="0"/>
              </a:rPr>
              <a:t>Manipulation of XML documents with XML functions</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438"/>
          </a:xfrm>
        </p:spPr>
        <p:txBody>
          <a:bodyPr>
            <a:normAutofit fontScale="90000"/>
          </a:bodyPr>
          <a:lstStyle/>
          <a:p>
            <a:r>
              <a:rPr lang="en-US" b="1" dirty="0" smtClean="0"/>
              <a:t>XML Naming Rules</a:t>
            </a:r>
            <a:br>
              <a:rPr lang="en-US" b="1"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pPr>
              <a:buNone/>
            </a:pPr>
            <a:r>
              <a:rPr lang="en-US" dirty="0" smtClean="0"/>
              <a:t>     XML elements must follow these naming rules:</a:t>
            </a:r>
          </a:p>
          <a:p>
            <a:r>
              <a:rPr lang="en-US" dirty="0" smtClean="0"/>
              <a:t>Names can contain letters, numbers, and other characters</a:t>
            </a:r>
          </a:p>
          <a:p>
            <a:r>
              <a:rPr lang="en-US" dirty="0" smtClean="0"/>
              <a:t>Names cannot start with a number or punctuation character</a:t>
            </a:r>
          </a:p>
          <a:p>
            <a:r>
              <a:rPr lang="en-US" dirty="0" smtClean="0"/>
              <a:t>Names cannot start with the letters xml (or XML, or Xml, etc)</a:t>
            </a:r>
          </a:p>
          <a:p>
            <a:r>
              <a:rPr lang="en-US" dirty="0" smtClean="0"/>
              <a:t>Names cannot contain spaces</a:t>
            </a:r>
          </a:p>
          <a:p>
            <a:r>
              <a:rPr lang="en-US" dirty="0" smtClean="0"/>
              <a:t>Any name can be used, no words are reserved.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and XML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read and update - create and manipulate - an XML document, you will need an XML parser.</a:t>
            </a:r>
          </a:p>
          <a:p>
            <a:pPr>
              <a:buNone/>
            </a:pPr>
            <a:r>
              <a:rPr lang="en-US" dirty="0" smtClean="0"/>
              <a:t>    There are two basic types of XML parsers:</a:t>
            </a:r>
          </a:p>
          <a:p>
            <a:r>
              <a:rPr lang="en-US" b="1" dirty="0" smtClean="0"/>
              <a:t>Tree-based parser: </a:t>
            </a:r>
            <a:r>
              <a:rPr lang="en-US" dirty="0" smtClean="0"/>
              <a:t>This parser transforms an XML document into a tree structure. It analyzes the whole document, and provides access to the tree elements. e.g. the Document Object Model (DOM)</a:t>
            </a:r>
          </a:p>
          <a:p>
            <a:r>
              <a:rPr lang="en-US" b="1" dirty="0" smtClean="0"/>
              <a:t>Event-based parser: </a:t>
            </a:r>
            <a:r>
              <a:rPr lang="en-US" dirty="0" smtClean="0"/>
              <a:t>Views an XML document as a series of events. When a specific event occurs, it calls a function to handle it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fontScale="90000"/>
          </a:bodyPr>
          <a:lstStyle/>
          <a:p>
            <a:r>
              <a:rPr lang="en-US" dirty="0" smtClean="0"/>
              <a:t>PHP4 XML Functions</a:t>
            </a:r>
            <a:endParaRPr lang="en-US" dirty="0"/>
          </a:p>
        </p:txBody>
      </p:sp>
      <p:sp>
        <p:nvSpPr>
          <p:cNvPr id="3" name="Content Placeholder 2"/>
          <p:cNvSpPr>
            <a:spLocks noGrp="1"/>
          </p:cNvSpPr>
          <p:nvPr>
            <p:ph idx="1"/>
          </p:nvPr>
        </p:nvSpPr>
        <p:spPr>
          <a:xfrm>
            <a:off x="457200" y="1143000"/>
            <a:ext cx="8229600" cy="5334000"/>
          </a:xfrm>
        </p:spPr>
        <p:txBody>
          <a:bodyPr>
            <a:normAutofit fontScale="92500"/>
          </a:bodyPr>
          <a:lstStyle/>
          <a:p>
            <a:r>
              <a:rPr lang="en-US" dirty="0" smtClean="0"/>
              <a:t>The XML functions found in PHP4 can tell you if an XML document is well formed, but do not validate XML documents. Some common functions are : </a:t>
            </a:r>
          </a:p>
          <a:p>
            <a:r>
              <a:rPr lang="en-US" b="1" dirty="0" smtClean="0"/>
              <a:t>XML-parser-create: </a:t>
            </a:r>
            <a:r>
              <a:rPr lang="en-US" dirty="0" smtClean="0"/>
              <a:t>used to create an XML parser</a:t>
            </a:r>
          </a:p>
          <a:p>
            <a:r>
              <a:rPr lang="en-US" b="1" dirty="0" smtClean="0"/>
              <a:t>XML-parser-free : </a:t>
            </a:r>
            <a:r>
              <a:rPr lang="en-US" dirty="0" smtClean="0"/>
              <a:t>used to free up the resource</a:t>
            </a:r>
          </a:p>
          <a:p>
            <a:r>
              <a:rPr lang="en-US" b="1" dirty="0" smtClean="0"/>
              <a:t>XML-parse-into-</a:t>
            </a:r>
            <a:r>
              <a:rPr lang="en-US" b="1" dirty="0" err="1" smtClean="0"/>
              <a:t>struct</a:t>
            </a:r>
            <a:r>
              <a:rPr lang="en-US" b="1" dirty="0" smtClean="0"/>
              <a:t> : </a:t>
            </a:r>
            <a:r>
              <a:rPr lang="en-US" dirty="0" smtClean="0"/>
              <a:t>Parse XML data into an array structure</a:t>
            </a:r>
          </a:p>
          <a:p>
            <a:r>
              <a:rPr lang="en-US" b="1" dirty="0" smtClean="0"/>
              <a:t>XML-get error-code : </a:t>
            </a:r>
            <a:r>
              <a:rPr lang="en-US" dirty="0" smtClean="0"/>
              <a:t>Gets XML parser error – code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XML-error-string</a:t>
            </a:r>
            <a:r>
              <a:rPr lang="en-US" dirty="0" smtClean="0"/>
              <a:t> :Gets the </a:t>
            </a:r>
            <a:r>
              <a:rPr lang="en-US" dirty="0" err="1" smtClean="0"/>
              <a:t>texual</a:t>
            </a:r>
            <a:r>
              <a:rPr lang="en-US" dirty="0" smtClean="0"/>
              <a:t> description of the error based on the error-code.</a:t>
            </a:r>
          </a:p>
          <a:p>
            <a:r>
              <a:rPr lang="en-US" b="1" dirty="0" smtClean="0"/>
              <a:t>XML-set-option</a:t>
            </a:r>
            <a:r>
              <a:rPr lang="en-US" dirty="0" smtClean="0"/>
              <a:t> :By using this function, we can set several options for an XML parser</a:t>
            </a:r>
          </a:p>
          <a:p>
            <a:r>
              <a:rPr lang="en-US" b="1" dirty="0" smtClean="0"/>
              <a:t>XML-parser-get-option</a:t>
            </a:r>
            <a:r>
              <a:rPr lang="en-US" dirty="0" smtClean="0"/>
              <a:t> : Find out what options are currently set for an XML parser.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28600"/>
            <a:ext cx="8229600" cy="5897563"/>
          </a:xfrm>
        </p:spPr>
        <p:txBody>
          <a:bodyPr/>
          <a:lstStyle/>
          <a:p>
            <a:pPr>
              <a:buNone/>
            </a:pPr>
            <a:endParaRPr lang="en-US" b="1" dirty="0" smtClean="0"/>
          </a:p>
          <a:p>
            <a:pPr>
              <a:buNone/>
            </a:pPr>
            <a:r>
              <a:rPr lang="en-US" b="1" dirty="0" smtClean="0"/>
              <a:t>                               An XML File :</a:t>
            </a:r>
          </a:p>
          <a:p>
            <a:pPr>
              <a:buNone/>
            </a:pPr>
            <a:endParaRPr lang="en-US" b="1" dirty="0" smtClean="0"/>
          </a:p>
          <a:p>
            <a:pPr>
              <a:buNone/>
            </a:pPr>
            <a:r>
              <a:rPr lang="en-US" dirty="0" smtClean="0"/>
              <a:t>   &lt;?xml version="1.0" encoding="ISO-8859-1"?&gt;</a:t>
            </a:r>
            <a:br>
              <a:rPr lang="en-US" dirty="0" smtClean="0"/>
            </a:br>
            <a:r>
              <a:rPr lang="en-US" dirty="0" smtClean="0"/>
              <a:t>&lt;note&gt;</a:t>
            </a:r>
            <a:br>
              <a:rPr lang="en-US" dirty="0" smtClean="0"/>
            </a:br>
            <a:r>
              <a:rPr lang="en-US" dirty="0" smtClean="0"/>
              <a:t>&lt;to&gt;</a:t>
            </a:r>
            <a:r>
              <a:rPr lang="en-US" dirty="0" err="1" smtClean="0"/>
              <a:t>Tove</a:t>
            </a:r>
            <a:r>
              <a:rPr lang="en-US" dirty="0" smtClean="0"/>
              <a:t>&lt;/to&gt;</a:t>
            </a:r>
            <a:br>
              <a:rPr lang="en-US" dirty="0" smtClean="0"/>
            </a:br>
            <a:r>
              <a:rPr lang="en-US" dirty="0" smtClean="0"/>
              <a:t>&lt;from&gt;</a:t>
            </a:r>
            <a:r>
              <a:rPr lang="en-US" dirty="0" err="1" smtClean="0"/>
              <a:t>Jani</a:t>
            </a:r>
            <a:r>
              <a:rPr lang="en-US" dirty="0" smtClean="0"/>
              <a:t>&lt;/from&gt;</a:t>
            </a:r>
            <a:br>
              <a:rPr lang="en-US" dirty="0" smtClean="0"/>
            </a:br>
            <a:r>
              <a:rPr lang="en-US" dirty="0" smtClean="0"/>
              <a:t>&lt;heading&gt;Reminder&lt;/heading&gt;</a:t>
            </a:r>
            <a:br>
              <a:rPr lang="en-US" dirty="0" smtClean="0"/>
            </a:br>
            <a:r>
              <a:rPr lang="en-US" dirty="0" smtClean="0"/>
              <a:t>&lt;body&gt;Don't forget me this weekend!&lt;/body&gt;</a:t>
            </a:r>
            <a:br>
              <a:rPr lang="en-US" dirty="0" smtClean="0"/>
            </a:br>
            <a:r>
              <a:rPr lang="en-US" dirty="0" smtClean="0"/>
              <a:t>&lt;/note&gt;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25000" lnSpcReduction="20000"/>
          </a:bodyPr>
          <a:lstStyle/>
          <a:p>
            <a:pPr algn="ctr">
              <a:buNone/>
            </a:pPr>
            <a:r>
              <a:rPr lang="en-US" sz="6400" b="1" dirty="0" smtClean="0"/>
              <a:t>Initializing the XML Parser</a:t>
            </a:r>
          </a:p>
          <a:p>
            <a:pPr>
              <a:buNone/>
            </a:pPr>
            <a:endParaRPr lang="en-US" sz="5600" dirty="0" smtClean="0"/>
          </a:p>
          <a:p>
            <a:pPr>
              <a:buNone/>
            </a:pPr>
            <a:r>
              <a:rPr lang="en-US" sz="5600" b="1" dirty="0" smtClean="0"/>
              <a:t>&lt;?</a:t>
            </a:r>
            <a:r>
              <a:rPr lang="en-US" sz="5600" b="1" dirty="0" err="1" smtClean="0"/>
              <a:t>php</a:t>
            </a:r>
            <a:r>
              <a:rPr lang="en-US" sz="5600" b="1" dirty="0" smtClean="0"/>
              <a:t/>
            </a:r>
            <a:br>
              <a:rPr lang="en-US" sz="5600" b="1" dirty="0" smtClean="0"/>
            </a:br>
            <a:r>
              <a:rPr lang="en-US" sz="5600" b="1" dirty="0" smtClean="0"/>
              <a:t>//Initialize the XML parser</a:t>
            </a:r>
            <a:br>
              <a:rPr lang="en-US" sz="5600" b="1" dirty="0" smtClean="0"/>
            </a:br>
            <a:r>
              <a:rPr lang="en-US" sz="5600" b="1" dirty="0" smtClean="0"/>
              <a:t>$parser=</a:t>
            </a:r>
            <a:r>
              <a:rPr lang="en-US" sz="5600" b="1" dirty="0" err="1" smtClean="0"/>
              <a:t>xml_parser_create</a:t>
            </a:r>
            <a:r>
              <a:rPr lang="en-US" sz="5600" b="1" dirty="0" smtClean="0"/>
              <a:t>();</a:t>
            </a:r>
            <a:br>
              <a:rPr lang="en-US" sz="5600" b="1" dirty="0" smtClean="0"/>
            </a:br>
            <a:r>
              <a:rPr lang="en-US" sz="5600" b="1" dirty="0" smtClean="0"/>
              <a:t/>
            </a:r>
            <a:br>
              <a:rPr lang="en-US" sz="5600" b="1" dirty="0" smtClean="0"/>
            </a:br>
            <a:r>
              <a:rPr lang="en-US" sz="5600" b="1" dirty="0" smtClean="0"/>
              <a:t>//Function to use at the start of an element</a:t>
            </a:r>
            <a:br>
              <a:rPr lang="en-US" sz="5600" b="1" dirty="0" smtClean="0"/>
            </a:br>
            <a:r>
              <a:rPr lang="en-US" sz="5600" b="1" dirty="0" smtClean="0"/>
              <a:t>function start($</a:t>
            </a:r>
            <a:r>
              <a:rPr lang="en-US" sz="5600" b="1" dirty="0" err="1" smtClean="0"/>
              <a:t>parser,$element_name,$element_attrs</a:t>
            </a:r>
            <a:r>
              <a:rPr lang="en-US" sz="5600" b="1" dirty="0" smtClean="0"/>
              <a:t>)</a:t>
            </a:r>
            <a:br>
              <a:rPr lang="en-US" sz="5600" b="1" dirty="0" smtClean="0"/>
            </a:br>
            <a:r>
              <a:rPr lang="en-US" sz="5600" b="1" dirty="0" smtClean="0"/>
              <a:t>  {</a:t>
            </a:r>
            <a:br>
              <a:rPr lang="en-US" sz="5600" b="1" dirty="0" smtClean="0"/>
            </a:br>
            <a:r>
              <a:rPr lang="en-US" sz="5600" b="1" dirty="0" smtClean="0"/>
              <a:t>  switch($</a:t>
            </a:r>
            <a:r>
              <a:rPr lang="en-US" sz="5600" b="1" dirty="0" err="1" smtClean="0"/>
              <a:t>element_name</a:t>
            </a:r>
            <a:r>
              <a:rPr lang="en-US" sz="5600" b="1" dirty="0" smtClean="0"/>
              <a:t>)</a:t>
            </a:r>
            <a:br>
              <a:rPr lang="en-US" sz="5600" b="1" dirty="0" smtClean="0"/>
            </a:br>
            <a:r>
              <a:rPr lang="en-US" sz="5600" b="1" dirty="0" smtClean="0"/>
              <a:t>    {</a:t>
            </a:r>
            <a:br>
              <a:rPr lang="en-US" sz="5600" b="1" dirty="0" smtClean="0"/>
            </a:br>
            <a:r>
              <a:rPr lang="en-US" sz="5600" b="1" dirty="0" smtClean="0"/>
              <a:t>    case "NOTE":</a:t>
            </a:r>
            <a:br>
              <a:rPr lang="en-US" sz="5600" b="1" dirty="0" smtClean="0"/>
            </a:br>
            <a:r>
              <a:rPr lang="en-US" sz="5600" b="1" dirty="0" smtClean="0"/>
              <a:t>    echo "-- Note --&lt;</a:t>
            </a:r>
            <a:r>
              <a:rPr lang="en-US" sz="5600" b="1" dirty="0" err="1" smtClean="0"/>
              <a:t>br</a:t>
            </a:r>
            <a:r>
              <a:rPr lang="en-US" sz="5600" b="1" dirty="0" smtClean="0"/>
              <a:t>&gt;";</a:t>
            </a:r>
            <a:br>
              <a:rPr lang="en-US" sz="5600" b="1" dirty="0" smtClean="0"/>
            </a:br>
            <a:r>
              <a:rPr lang="en-US" sz="5600" b="1" dirty="0" smtClean="0"/>
              <a:t>    break;</a:t>
            </a:r>
            <a:br>
              <a:rPr lang="en-US" sz="5600" b="1" dirty="0" smtClean="0"/>
            </a:br>
            <a:r>
              <a:rPr lang="en-US" sz="5600" b="1" dirty="0" smtClean="0"/>
              <a:t>    case "TO":</a:t>
            </a:r>
            <a:br>
              <a:rPr lang="en-US" sz="5600" b="1" dirty="0" smtClean="0"/>
            </a:br>
            <a:r>
              <a:rPr lang="en-US" sz="5600" b="1" dirty="0" smtClean="0"/>
              <a:t>    echo "To: ";</a:t>
            </a:r>
            <a:br>
              <a:rPr lang="en-US" sz="5600" b="1" dirty="0" smtClean="0"/>
            </a:br>
            <a:r>
              <a:rPr lang="en-US" sz="5600" b="1" dirty="0" smtClean="0"/>
              <a:t>    break;</a:t>
            </a:r>
            <a:br>
              <a:rPr lang="en-US" sz="5600" b="1" dirty="0" smtClean="0"/>
            </a:br>
            <a:r>
              <a:rPr lang="en-US" sz="5600" b="1" dirty="0" smtClean="0"/>
              <a:t>    case "FROM":</a:t>
            </a:r>
            <a:br>
              <a:rPr lang="en-US" sz="5600" b="1" dirty="0" smtClean="0"/>
            </a:br>
            <a:r>
              <a:rPr lang="en-US" sz="5600" b="1" dirty="0" smtClean="0"/>
              <a:t>    echo "From: ";</a:t>
            </a:r>
            <a:br>
              <a:rPr lang="en-US" sz="5600" b="1" dirty="0" smtClean="0"/>
            </a:br>
            <a:r>
              <a:rPr lang="en-US" sz="5600" b="1" dirty="0" smtClean="0"/>
              <a:t>    break;</a:t>
            </a:r>
            <a:br>
              <a:rPr lang="en-US" sz="5600" b="1" dirty="0" smtClean="0"/>
            </a:br>
            <a:r>
              <a:rPr lang="en-US" sz="5600" b="1" dirty="0" smtClean="0"/>
              <a:t>    case "HEADING":</a:t>
            </a:r>
            <a:br>
              <a:rPr lang="en-US" sz="5600" b="1" dirty="0" smtClean="0"/>
            </a:br>
            <a:r>
              <a:rPr lang="en-US" sz="5600" b="1" dirty="0" smtClean="0"/>
              <a:t>    echo "Heading: ";</a:t>
            </a:r>
            <a:br>
              <a:rPr lang="en-US" sz="5600" b="1" dirty="0" smtClean="0"/>
            </a:br>
            <a:r>
              <a:rPr lang="en-US" sz="5600" b="1" dirty="0" smtClean="0"/>
              <a:t>    break;</a:t>
            </a:r>
            <a:br>
              <a:rPr lang="en-US" sz="5600" b="1" dirty="0" smtClean="0"/>
            </a:br>
            <a:r>
              <a:rPr lang="en-US" sz="5600" b="1" dirty="0" smtClean="0"/>
              <a:t>    case "BODY":</a:t>
            </a:r>
            <a:br>
              <a:rPr lang="en-US" sz="5600" b="1" dirty="0" smtClean="0"/>
            </a:br>
            <a:r>
              <a:rPr lang="en-US" sz="5600" b="1" dirty="0" smtClean="0"/>
              <a:t>    echo "Message: ";</a:t>
            </a:r>
            <a:br>
              <a:rPr lang="en-US" sz="5600" b="1" dirty="0" smtClean="0"/>
            </a:br>
            <a:r>
              <a:rPr lang="en-US" sz="5600" b="1" dirty="0" smtClean="0"/>
              <a:t>    }</a:t>
            </a:r>
            <a:br>
              <a:rPr lang="en-US" sz="5600" b="1" dirty="0" smtClean="0"/>
            </a:br>
            <a:r>
              <a:rPr lang="en-US" sz="5600" b="1" dirty="0" smtClean="0"/>
              <a:t>  }</a:t>
            </a:r>
            <a:br>
              <a:rPr lang="en-US" sz="5600" b="1" dirty="0" smtClean="0"/>
            </a:br>
            <a:r>
              <a:rPr lang="en-US" sz="5600" b="1" dirty="0" smtClean="0"/>
              <a:t/>
            </a:r>
            <a:br>
              <a:rPr lang="en-US" sz="5600" b="1" dirty="0" smtClean="0"/>
            </a:br>
            <a:r>
              <a:rPr lang="en-US" sz="5600" b="1" dirty="0" smtClean="0"/>
              <a:t>//Function to use at the end of an element</a:t>
            </a:r>
            <a:br>
              <a:rPr lang="en-US" sz="5600" b="1" dirty="0" smtClean="0"/>
            </a:br>
            <a:r>
              <a:rPr lang="en-US" sz="5600" b="1" dirty="0" smtClean="0"/>
              <a:t>function stop($</a:t>
            </a:r>
            <a:r>
              <a:rPr lang="en-US" sz="5600" b="1" dirty="0" err="1" smtClean="0"/>
              <a:t>parser,$element_name</a:t>
            </a:r>
            <a:r>
              <a:rPr lang="en-US" sz="5600" b="1" dirty="0" smtClean="0"/>
              <a:t>)</a:t>
            </a:r>
            <a:br>
              <a:rPr lang="en-US" sz="5600" b="1" dirty="0" smtClean="0"/>
            </a:br>
            <a:r>
              <a:rPr lang="en-US" sz="5600" b="1" dirty="0" smtClean="0"/>
              <a:t>  {</a:t>
            </a:r>
            <a:br>
              <a:rPr lang="en-US" sz="5600" b="1" dirty="0" smtClean="0"/>
            </a:br>
            <a:r>
              <a:rPr lang="en-US" sz="5600" b="1" dirty="0" smtClean="0"/>
              <a:t>  echo "&lt;</a:t>
            </a:r>
            <a:r>
              <a:rPr lang="en-US" sz="5600" b="1" dirty="0" err="1" smtClean="0"/>
              <a:t>br</a:t>
            </a:r>
            <a:r>
              <a:rPr lang="en-US" sz="5600" b="1" dirty="0" smtClean="0"/>
              <a:t>&gt;";</a:t>
            </a:r>
            <a:br>
              <a:rPr lang="en-US" sz="5600" b="1" dirty="0" smtClean="0"/>
            </a:br>
            <a:r>
              <a:rPr lang="en-US" sz="5600" b="1" dirty="0" smtClean="0"/>
              <a:t>  }</a:t>
            </a:r>
            <a:endParaRPr lang="en-US" sz="5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buNone/>
            </a:pPr>
            <a:r>
              <a:rPr lang="en-US" sz="1400" b="1" dirty="0" smtClean="0"/>
              <a:t>    //Function to use when finding character data</a:t>
            </a:r>
            <a:br>
              <a:rPr lang="en-US" sz="1400" b="1" dirty="0" smtClean="0"/>
            </a:br>
            <a:r>
              <a:rPr lang="en-US" sz="1400" b="1" dirty="0" smtClean="0"/>
              <a:t>function char($</a:t>
            </a:r>
            <a:r>
              <a:rPr lang="en-US" sz="1400" b="1" dirty="0" err="1" smtClean="0"/>
              <a:t>parser,$data</a:t>
            </a:r>
            <a:r>
              <a:rPr lang="en-US" sz="1400" b="1" dirty="0" smtClean="0"/>
              <a:t>)</a:t>
            </a:r>
            <a:br>
              <a:rPr lang="en-US" sz="1400" b="1" dirty="0" smtClean="0"/>
            </a:br>
            <a:r>
              <a:rPr lang="en-US" sz="1400" b="1" dirty="0" smtClean="0"/>
              <a:t>  {</a:t>
            </a:r>
            <a:br>
              <a:rPr lang="en-US" sz="1400" b="1" dirty="0" smtClean="0"/>
            </a:br>
            <a:r>
              <a:rPr lang="en-US" sz="1400" b="1" dirty="0" smtClean="0"/>
              <a:t>  echo $data;</a:t>
            </a:r>
            <a:br>
              <a:rPr lang="en-US" sz="1400" b="1" dirty="0" smtClean="0"/>
            </a:br>
            <a:r>
              <a:rPr lang="en-US" sz="1400" b="1" dirty="0" smtClean="0"/>
              <a:t>  }</a:t>
            </a:r>
            <a:br>
              <a:rPr lang="en-US" sz="1400" b="1" dirty="0" smtClean="0"/>
            </a:br>
            <a:r>
              <a:rPr lang="en-US" sz="1400" b="1" dirty="0" smtClean="0"/>
              <a:t/>
            </a:r>
            <a:br>
              <a:rPr lang="en-US" sz="1400" b="1" dirty="0" smtClean="0"/>
            </a:br>
            <a:r>
              <a:rPr lang="en-US" sz="1400" b="1" dirty="0" smtClean="0"/>
              <a:t>//Specify element handler</a:t>
            </a:r>
            <a:br>
              <a:rPr lang="en-US" sz="1400" b="1" dirty="0" smtClean="0"/>
            </a:br>
            <a:r>
              <a:rPr lang="en-US" sz="1400" b="1" dirty="0" err="1" smtClean="0"/>
              <a:t>xml_set_element_handler</a:t>
            </a:r>
            <a:r>
              <a:rPr lang="en-US" sz="1400" b="1" dirty="0" smtClean="0"/>
              <a:t>($</a:t>
            </a:r>
            <a:r>
              <a:rPr lang="en-US" sz="1400" b="1" dirty="0" err="1" smtClean="0"/>
              <a:t>parser,"start","stop</a:t>
            </a:r>
            <a:r>
              <a:rPr lang="en-US" sz="1400" b="1" dirty="0" smtClean="0"/>
              <a:t>");</a:t>
            </a:r>
            <a:br>
              <a:rPr lang="en-US" sz="1400" b="1" dirty="0" smtClean="0"/>
            </a:br>
            <a:r>
              <a:rPr lang="en-US" sz="1400" b="1" dirty="0" smtClean="0"/>
              <a:t/>
            </a:r>
            <a:br>
              <a:rPr lang="en-US" sz="1400" b="1" dirty="0" smtClean="0"/>
            </a:br>
            <a:r>
              <a:rPr lang="en-US" sz="1400" b="1" dirty="0" smtClean="0"/>
              <a:t>//Specify data handler</a:t>
            </a:r>
            <a:br>
              <a:rPr lang="en-US" sz="1400" b="1" dirty="0" smtClean="0"/>
            </a:br>
            <a:r>
              <a:rPr lang="en-US" sz="1400" b="1" dirty="0" err="1" smtClean="0"/>
              <a:t>xml_set_character_data_handler</a:t>
            </a:r>
            <a:r>
              <a:rPr lang="en-US" sz="1400" b="1" dirty="0" smtClean="0"/>
              <a:t>($</a:t>
            </a:r>
            <a:r>
              <a:rPr lang="en-US" sz="1400" b="1" dirty="0" err="1" smtClean="0"/>
              <a:t>parser,"char</a:t>
            </a:r>
            <a:r>
              <a:rPr lang="en-US" sz="1400" b="1" dirty="0" smtClean="0"/>
              <a:t>");</a:t>
            </a:r>
            <a:br>
              <a:rPr lang="en-US" sz="1400" b="1" dirty="0" smtClean="0"/>
            </a:br>
            <a:r>
              <a:rPr lang="en-US" sz="1400" b="1" dirty="0" smtClean="0"/>
              <a:t/>
            </a:r>
            <a:br>
              <a:rPr lang="en-US" sz="1400" b="1" dirty="0" smtClean="0"/>
            </a:br>
            <a:r>
              <a:rPr lang="en-US" sz="1400" b="1" dirty="0" smtClean="0"/>
              <a:t>//Open XML file</a:t>
            </a:r>
            <a:br>
              <a:rPr lang="en-US" sz="1400" b="1" dirty="0" smtClean="0"/>
            </a:br>
            <a:r>
              <a:rPr lang="en-US" sz="1400" b="1" dirty="0" smtClean="0"/>
              <a:t>$</a:t>
            </a:r>
            <a:r>
              <a:rPr lang="en-US" sz="1400" b="1" dirty="0" err="1" smtClean="0"/>
              <a:t>fp</a:t>
            </a:r>
            <a:r>
              <a:rPr lang="en-US" sz="1400" b="1" dirty="0" smtClean="0"/>
              <a:t>=</a:t>
            </a:r>
            <a:r>
              <a:rPr lang="en-US" sz="1400" b="1" dirty="0" err="1" smtClean="0"/>
              <a:t>fopen</a:t>
            </a:r>
            <a:r>
              <a:rPr lang="en-US" sz="1400" b="1" dirty="0" smtClean="0"/>
              <a:t>("</a:t>
            </a:r>
            <a:r>
              <a:rPr lang="en-US" sz="1400" b="1" dirty="0" err="1" smtClean="0"/>
              <a:t>test.xml","r</a:t>
            </a:r>
            <a:r>
              <a:rPr lang="en-US" sz="1400" b="1" dirty="0" smtClean="0"/>
              <a:t>");</a:t>
            </a:r>
            <a:br>
              <a:rPr lang="en-US" sz="1400" b="1" dirty="0" smtClean="0"/>
            </a:br>
            <a:r>
              <a:rPr lang="en-US" sz="1400" b="1" dirty="0" smtClean="0"/>
              <a:t/>
            </a:r>
            <a:br>
              <a:rPr lang="en-US" sz="1400" b="1" dirty="0" smtClean="0"/>
            </a:br>
            <a:r>
              <a:rPr lang="en-US" sz="1400" b="1" dirty="0" smtClean="0"/>
              <a:t>//Read data</a:t>
            </a:r>
            <a:br>
              <a:rPr lang="en-US" sz="1400" b="1" dirty="0" smtClean="0"/>
            </a:br>
            <a:r>
              <a:rPr lang="en-US" sz="1400" b="1" dirty="0" smtClean="0"/>
              <a:t>while ($data=</a:t>
            </a:r>
            <a:r>
              <a:rPr lang="en-US" sz="1400" b="1" dirty="0" err="1" smtClean="0"/>
              <a:t>fread</a:t>
            </a:r>
            <a:r>
              <a:rPr lang="en-US" sz="1400" b="1" dirty="0" smtClean="0"/>
              <a:t>($fp,4096))</a:t>
            </a:r>
            <a:br>
              <a:rPr lang="en-US" sz="1400" b="1" dirty="0" smtClean="0"/>
            </a:br>
            <a:r>
              <a:rPr lang="en-US" sz="1400" b="1" dirty="0" smtClean="0"/>
              <a:t>  {</a:t>
            </a:r>
            <a:br>
              <a:rPr lang="en-US" sz="1400" b="1" dirty="0" smtClean="0"/>
            </a:br>
            <a:r>
              <a:rPr lang="en-US" sz="1400" b="1" dirty="0" smtClean="0"/>
              <a:t>  </a:t>
            </a:r>
            <a:r>
              <a:rPr lang="en-US" sz="1400" b="1" dirty="0" err="1" smtClean="0"/>
              <a:t>xml_parse</a:t>
            </a:r>
            <a:r>
              <a:rPr lang="en-US" sz="1400" b="1" dirty="0" smtClean="0"/>
              <a:t>($</a:t>
            </a:r>
            <a:r>
              <a:rPr lang="en-US" sz="1400" b="1" dirty="0" err="1" smtClean="0"/>
              <a:t>parser,$data,feof</a:t>
            </a:r>
            <a:r>
              <a:rPr lang="en-US" sz="1400" b="1" dirty="0" smtClean="0"/>
              <a:t>($</a:t>
            </a:r>
            <a:r>
              <a:rPr lang="en-US" sz="1400" b="1" dirty="0" err="1" smtClean="0"/>
              <a:t>fp</a:t>
            </a:r>
            <a:r>
              <a:rPr lang="en-US" sz="1400" b="1" dirty="0" smtClean="0"/>
              <a:t>)) or </a:t>
            </a:r>
            <a:br>
              <a:rPr lang="en-US" sz="1400" b="1" dirty="0" smtClean="0"/>
            </a:br>
            <a:r>
              <a:rPr lang="en-US" sz="1400" b="1" dirty="0" smtClean="0"/>
              <a:t>  die (</a:t>
            </a:r>
            <a:r>
              <a:rPr lang="en-US" sz="1400" b="1" dirty="0" err="1" smtClean="0"/>
              <a:t>sprintf</a:t>
            </a:r>
            <a:r>
              <a:rPr lang="en-US" sz="1400" b="1" dirty="0" smtClean="0"/>
              <a:t>("XML Error: %s at line %d", </a:t>
            </a:r>
            <a:br>
              <a:rPr lang="en-US" sz="1400" b="1" dirty="0" smtClean="0"/>
            </a:br>
            <a:r>
              <a:rPr lang="en-US" sz="1400" b="1" dirty="0" smtClean="0"/>
              <a:t>  </a:t>
            </a:r>
            <a:r>
              <a:rPr lang="en-US" sz="1400" b="1" dirty="0" err="1" smtClean="0"/>
              <a:t>xml_error_string</a:t>
            </a:r>
            <a:r>
              <a:rPr lang="en-US" sz="1400" b="1" dirty="0" smtClean="0"/>
              <a:t>(</a:t>
            </a:r>
            <a:r>
              <a:rPr lang="en-US" sz="1400" b="1" dirty="0" err="1" smtClean="0"/>
              <a:t>xml_get_error_code</a:t>
            </a:r>
            <a:r>
              <a:rPr lang="en-US" sz="1400" b="1" dirty="0" smtClean="0"/>
              <a:t>($parser)),</a:t>
            </a:r>
            <a:br>
              <a:rPr lang="en-US" sz="1400" b="1" dirty="0" smtClean="0"/>
            </a:br>
            <a:r>
              <a:rPr lang="en-US" sz="1400" b="1" dirty="0" smtClean="0"/>
              <a:t>  </a:t>
            </a:r>
            <a:r>
              <a:rPr lang="en-US" sz="1400" b="1" dirty="0" err="1" smtClean="0"/>
              <a:t>xml_get_current_line_number</a:t>
            </a:r>
            <a:r>
              <a:rPr lang="en-US" sz="1400" b="1" dirty="0" smtClean="0"/>
              <a:t>($parser)));</a:t>
            </a:r>
            <a:br>
              <a:rPr lang="en-US" sz="1400" b="1" dirty="0" smtClean="0"/>
            </a:br>
            <a:r>
              <a:rPr lang="en-US" sz="1400" b="1" dirty="0" smtClean="0"/>
              <a:t>  }</a:t>
            </a:r>
            <a:br>
              <a:rPr lang="en-US" sz="1400" b="1" dirty="0" smtClean="0"/>
            </a:br>
            <a:r>
              <a:rPr lang="en-US" sz="1400" b="1" dirty="0" smtClean="0"/>
              <a:t/>
            </a:r>
            <a:br>
              <a:rPr lang="en-US" sz="1400" b="1" dirty="0" smtClean="0"/>
            </a:br>
            <a:r>
              <a:rPr lang="en-US" sz="1400" b="1" dirty="0" smtClean="0"/>
              <a:t>//Free the XML parser</a:t>
            </a:r>
            <a:br>
              <a:rPr lang="en-US" sz="1400" b="1" dirty="0" smtClean="0"/>
            </a:br>
            <a:r>
              <a:rPr lang="en-US" sz="1400" b="1" dirty="0" err="1" smtClean="0"/>
              <a:t>xml_parser_free</a:t>
            </a:r>
            <a:r>
              <a:rPr lang="en-US" sz="1400" b="1" dirty="0" smtClean="0"/>
              <a:t>($parser);</a:t>
            </a:r>
            <a:br>
              <a:rPr lang="en-US" sz="1400" b="1" dirty="0" smtClean="0"/>
            </a:br>
            <a:r>
              <a:rPr lang="en-US" sz="1400" b="1" dirty="0" smtClean="0"/>
              <a:t>?&gt; </a:t>
            </a:r>
            <a:endParaRPr lang="en-US" sz="1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ctr">
              <a:buNone/>
            </a:pPr>
            <a:r>
              <a:rPr lang="en-US" dirty="0" smtClean="0"/>
              <a:t>The output of the code above will be:</a:t>
            </a:r>
          </a:p>
          <a:p>
            <a:pPr>
              <a:buNone/>
            </a:pPr>
            <a:r>
              <a:rPr lang="en-US" dirty="0" smtClean="0"/>
              <a:t>    -- Note --</a:t>
            </a:r>
            <a:br>
              <a:rPr lang="en-US" dirty="0" smtClean="0"/>
            </a:br>
            <a:r>
              <a:rPr lang="en-US" dirty="0" smtClean="0"/>
              <a:t>To: </a:t>
            </a:r>
            <a:r>
              <a:rPr lang="en-US" dirty="0" err="1" smtClean="0"/>
              <a:t>Tove</a:t>
            </a:r>
            <a:r>
              <a:rPr lang="en-US" dirty="0" smtClean="0"/>
              <a:t/>
            </a:r>
            <a:br>
              <a:rPr lang="en-US" dirty="0" smtClean="0"/>
            </a:br>
            <a:r>
              <a:rPr lang="en-US" dirty="0" smtClean="0"/>
              <a:t>From: </a:t>
            </a:r>
            <a:r>
              <a:rPr lang="en-US" dirty="0" err="1" smtClean="0"/>
              <a:t>Jani</a:t>
            </a:r>
            <a:r>
              <a:rPr lang="en-US" dirty="0" smtClean="0"/>
              <a:t/>
            </a:r>
            <a:br>
              <a:rPr lang="en-US" dirty="0" smtClean="0"/>
            </a:br>
            <a:r>
              <a:rPr lang="en-US" dirty="0" smtClean="0"/>
              <a:t>Heading: Reminder</a:t>
            </a:r>
            <a:br>
              <a:rPr lang="en-US" dirty="0" smtClean="0"/>
            </a:br>
            <a:r>
              <a:rPr lang="en-US" dirty="0" smtClean="0"/>
              <a:t>Message: Don't forget me this weekend!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Document Object Model(DOM)</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sz="2400" dirty="0" smtClean="0"/>
              <a:t>It is hierarchical model for interacting with documents.</a:t>
            </a:r>
          </a:p>
          <a:p>
            <a:r>
              <a:rPr lang="en-US" sz="2400" dirty="0" smtClean="0"/>
              <a:t>It enables access to the parts of a  document by addressing them directly via their lineage in the document.</a:t>
            </a:r>
          </a:p>
          <a:p>
            <a:r>
              <a:rPr lang="en-US" sz="2400" dirty="0" smtClean="0"/>
              <a:t>In XML document, there can be only one root element and it is the parent of all the rest of the elements. i.e. the root element is at the bottom of the hierarchy.</a:t>
            </a:r>
          </a:p>
          <a:p>
            <a:r>
              <a:rPr lang="en-US" sz="2400" dirty="0" smtClean="0"/>
              <a:t>Elements inside the elements are its children, whereas the element it is inside of its parent. Elements and other components of an XML document are considered to be nodes with the DOM.</a:t>
            </a:r>
          </a:p>
          <a:p>
            <a:r>
              <a:rPr lang="en-US" sz="2400" dirty="0" smtClean="0"/>
              <a:t>The  DOM is an API for valid HTML and well formed XML documents.</a:t>
            </a:r>
          </a:p>
          <a:p>
            <a:r>
              <a:rPr lang="en-US" sz="2400" dirty="0" smtClean="0"/>
              <a:t>With the DOM, any well-formed XML document can be programmatically built, navigated and nodes can be added, edited and deleted.</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DOM Extension Functions</a:t>
            </a:r>
            <a:endParaRPr lang="en-US" dirty="0"/>
          </a:p>
        </p:txBody>
      </p:sp>
      <p:sp>
        <p:nvSpPr>
          <p:cNvPr id="3" name="Content Placeholder 2"/>
          <p:cNvSpPr>
            <a:spLocks noGrp="1"/>
          </p:cNvSpPr>
          <p:nvPr>
            <p:ph idx="1"/>
          </p:nvPr>
        </p:nvSpPr>
        <p:spPr>
          <a:xfrm>
            <a:off x="457200" y="1600200"/>
            <a:ext cx="8534400" cy="4525963"/>
          </a:xfrm>
        </p:spPr>
        <p:txBody>
          <a:bodyPr>
            <a:normAutofit lnSpcReduction="10000"/>
          </a:bodyPr>
          <a:lstStyle/>
          <a:p>
            <a:r>
              <a:rPr lang="en-US" sz="2800" b="1" dirty="0" err="1" smtClean="0"/>
              <a:t>domxml</a:t>
            </a:r>
            <a:r>
              <a:rPr lang="en-US" sz="2800" b="1" dirty="0" smtClean="0"/>
              <a:t>-new-doc() </a:t>
            </a:r>
            <a:r>
              <a:rPr lang="en-US" sz="2800" dirty="0" smtClean="0"/>
              <a:t>: create new XML document</a:t>
            </a:r>
          </a:p>
          <a:p>
            <a:r>
              <a:rPr lang="en-US" b="1" dirty="0" err="1" smtClean="0"/>
              <a:t>domxml</a:t>
            </a:r>
            <a:r>
              <a:rPr lang="en-US" b="1" dirty="0" smtClean="0"/>
              <a:t>-open-file():</a:t>
            </a:r>
            <a:r>
              <a:rPr lang="en-US" dirty="0" smtClean="0"/>
              <a:t>open an XML document file as DOM object</a:t>
            </a:r>
          </a:p>
          <a:p>
            <a:r>
              <a:rPr lang="en-US" b="1" dirty="0" err="1" smtClean="0"/>
              <a:t>domxml</a:t>
            </a:r>
            <a:r>
              <a:rPr lang="en-US" b="1" dirty="0" smtClean="0"/>
              <a:t>-open-</a:t>
            </a:r>
            <a:r>
              <a:rPr lang="en-US" b="1" dirty="0" err="1" smtClean="0"/>
              <a:t>mem</a:t>
            </a:r>
            <a:r>
              <a:rPr lang="en-US" b="1" dirty="0" smtClean="0"/>
              <a:t>(): </a:t>
            </a:r>
            <a:r>
              <a:rPr lang="en-US" dirty="0" smtClean="0"/>
              <a:t>create DOM object from an XML doc already in memory</a:t>
            </a:r>
          </a:p>
          <a:p>
            <a:r>
              <a:rPr lang="en-US" b="1" dirty="0" smtClean="0"/>
              <a:t>create-element():</a:t>
            </a:r>
            <a:r>
              <a:rPr lang="en-US" dirty="0" smtClean="0"/>
              <a:t>creates a new element</a:t>
            </a:r>
          </a:p>
          <a:p>
            <a:r>
              <a:rPr lang="en-US" b="1" dirty="0" smtClean="0"/>
              <a:t>append-child():</a:t>
            </a:r>
            <a:r>
              <a:rPr lang="en-US" dirty="0" smtClean="0"/>
              <a:t>appends an element as a child</a:t>
            </a:r>
          </a:p>
          <a:p>
            <a:r>
              <a:rPr lang="en-US" dirty="0" smtClean="0"/>
              <a:t>get-element-by-</a:t>
            </a:r>
            <a:r>
              <a:rPr lang="en-US" dirty="0" err="1" smtClean="0"/>
              <a:t>tagname</a:t>
            </a:r>
            <a:r>
              <a:rPr lang="en-US" dirty="0" smtClean="0"/>
              <a:t>():find node in the DOM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XML?</a:t>
            </a:r>
            <a:endParaRPr lang="en-US" dirty="0"/>
          </a:p>
        </p:txBody>
      </p:sp>
      <p:sp>
        <p:nvSpPr>
          <p:cNvPr id="3" name="Content Placeholder 2"/>
          <p:cNvSpPr>
            <a:spLocks noGrp="1"/>
          </p:cNvSpPr>
          <p:nvPr>
            <p:ph idx="1"/>
          </p:nvPr>
        </p:nvSpPr>
        <p:spPr>
          <a:xfrm>
            <a:off x="228600" y="1600200"/>
            <a:ext cx="8915400" cy="4876800"/>
          </a:xfrm>
        </p:spPr>
        <p:txBody>
          <a:bodyPr/>
          <a:lstStyle/>
          <a:p>
            <a:r>
              <a:rPr lang="en-US" dirty="0" smtClean="0">
                <a:latin typeface="Times New Roman" pitchFamily="18" charset="0"/>
                <a:cs typeface="Times New Roman" pitchFamily="18" charset="0"/>
              </a:rPr>
              <a:t>XML stands for </a:t>
            </a:r>
            <a:r>
              <a:rPr lang="en-US" dirty="0" err="1" smtClean="0">
                <a:latin typeface="Times New Roman" pitchFamily="18" charset="0"/>
                <a:cs typeface="Times New Roman" pitchFamily="18" charset="0"/>
              </a:rPr>
              <a:t>EXtensible</a:t>
            </a:r>
            <a:r>
              <a:rPr lang="en-US" dirty="0" smtClean="0">
                <a:latin typeface="Times New Roman" pitchFamily="18" charset="0"/>
                <a:cs typeface="Times New Roman" pitchFamily="18" charset="0"/>
              </a:rPr>
              <a:t> Markup Language </a:t>
            </a:r>
          </a:p>
          <a:p>
            <a:r>
              <a:rPr lang="en-US" dirty="0" smtClean="0">
                <a:latin typeface="Times New Roman" pitchFamily="18" charset="0"/>
                <a:cs typeface="Times New Roman" pitchFamily="18" charset="0"/>
              </a:rPr>
              <a:t>XML is a markup language much like HTML </a:t>
            </a:r>
          </a:p>
          <a:p>
            <a:r>
              <a:rPr lang="en-US" dirty="0" smtClean="0">
                <a:latin typeface="Times New Roman" pitchFamily="18" charset="0"/>
                <a:cs typeface="Times New Roman" pitchFamily="18" charset="0"/>
              </a:rPr>
              <a:t>XML was designed to carry data, not to display data </a:t>
            </a:r>
          </a:p>
          <a:p>
            <a:r>
              <a:rPr lang="en-US" dirty="0" smtClean="0">
                <a:latin typeface="Times New Roman" pitchFamily="18" charset="0"/>
                <a:cs typeface="Times New Roman" pitchFamily="18" charset="0"/>
              </a:rPr>
              <a:t>XML tags are not predefined. You must define your own tags </a:t>
            </a:r>
          </a:p>
          <a:p>
            <a:r>
              <a:rPr lang="en-US" dirty="0" smtClean="0">
                <a:latin typeface="Times New Roman" pitchFamily="18" charset="0"/>
                <a:cs typeface="Times New Roman" pitchFamily="18" charset="0"/>
              </a:rPr>
              <a:t>XML is designed to be self-descriptive</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 XML Extension</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a:buNone/>
            </a:pPr>
            <a:r>
              <a:rPr lang="en-US" sz="2800" dirty="0" smtClean="0"/>
              <a:t>It includes functions for working with XML documents that make common operations fairly easy. The functions include:</a:t>
            </a:r>
          </a:p>
          <a:p>
            <a:r>
              <a:rPr lang="en-US" sz="2800" b="1" dirty="0" err="1" smtClean="0"/>
              <a:t>simplexml</a:t>
            </a:r>
            <a:r>
              <a:rPr lang="en-US" sz="2800" b="1" dirty="0" smtClean="0"/>
              <a:t>-load-file </a:t>
            </a:r>
            <a:r>
              <a:rPr lang="en-US" sz="2800" dirty="0" smtClean="0"/>
              <a:t>: if file is well-</a:t>
            </a:r>
            <a:r>
              <a:rPr lang="en-US" sz="2800" dirty="0" err="1" smtClean="0"/>
              <a:t>formed,XML</a:t>
            </a:r>
            <a:r>
              <a:rPr lang="en-US" sz="2800" dirty="0" smtClean="0"/>
              <a:t> will load the contents as an object.</a:t>
            </a:r>
          </a:p>
          <a:p>
            <a:r>
              <a:rPr lang="en-US" sz="2800" b="1" dirty="0" err="1" smtClean="0"/>
              <a:t>simplexml</a:t>
            </a:r>
            <a:r>
              <a:rPr lang="en-US" sz="2800" b="1" dirty="0" smtClean="0"/>
              <a:t>-load-string</a:t>
            </a:r>
            <a:r>
              <a:rPr lang="en-US" sz="2800" dirty="0" smtClean="0"/>
              <a:t>: takes a string which is well-formed XML and converts it to object.</a:t>
            </a:r>
          </a:p>
          <a:p>
            <a:r>
              <a:rPr lang="en-US" sz="2800" b="1" dirty="0" err="1" smtClean="0"/>
              <a:t>Simplexml</a:t>
            </a:r>
            <a:r>
              <a:rPr lang="en-US" sz="2800" b="1" dirty="0" smtClean="0"/>
              <a:t>-import-</a:t>
            </a:r>
            <a:r>
              <a:rPr lang="en-US" sz="2800" b="1" dirty="0" err="1" smtClean="0"/>
              <a:t>dom:</a:t>
            </a:r>
            <a:r>
              <a:rPr lang="en-US" sz="2800" dirty="0" err="1" smtClean="0"/>
              <a:t>takes</a:t>
            </a:r>
            <a:r>
              <a:rPr lang="en-US" sz="2800" dirty="0" smtClean="0"/>
              <a:t> a node from DOM document and turns it into </a:t>
            </a:r>
            <a:r>
              <a:rPr lang="en-US" sz="2800" dirty="0" err="1" smtClean="0"/>
              <a:t>simplexml</a:t>
            </a:r>
            <a:r>
              <a:rPr lang="en-US" sz="2800" dirty="0" smtClean="0"/>
              <a:t> node</a:t>
            </a:r>
          </a:p>
          <a:p>
            <a:r>
              <a:rPr lang="en-US" sz="2800" b="1" dirty="0" err="1" smtClean="0"/>
              <a:t>simplexml</a:t>
            </a:r>
            <a:r>
              <a:rPr lang="en-US" sz="2800" b="1" dirty="0" smtClean="0"/>
              <a:t>-element-&gt;as XML </a:t>
            </a:r>
            <a:r>
              <a:rPr lang="en-US" sz="2800" dirty="0" smtClean="0"/>
              <a:t>: converts </a:t>
            </a:r>
            <a:r>
              <a:rPr lang="en-US" sz="2800" dirty="0" err="1" smtClean="0"/>
              <a:t>simplexml</a:t>
            </a:r>
            <a:r>
              <a:rPr lang="en-US" sz="2800" dirty="0" smtClean="0"/>
              <a:t> object to a well formed xml string</a:t>
            </a:r>
          </a:p>
          <a:p>
            <a:r>
              <a:rPr lang="en-US" sz="2800" b="1" dirty="0" err="1" smtClean="0"/>
              <a:t>Simplexml</a:t>
            </a:r>
            <a:r>
              <a:rPr lang="en-US" sz="2800" b="1" dirty="0" smtClean="0"/>
              <a:t>-element-&gt;attributes: </a:t>
            </a:r>
            <a:r>
              <a:rPr lang="en-US" sz="2800" dirty="0" smtClean="0"/>
              <a:t>provides the attributes and values </a:t>
            </a:r>
          </a:p>
          <a:p>
            <a:pPr>
              <a:buNone/>
            </a:pPr>
            <a:endParaRPr lang="en-US" sz="2800" dirty="0" smtClean="0"/>
          </a:p>
          <a:p>
            <a:pPr>
              <a:buNone/>
            </a:pPr>
            <a:endParaRPr lang="en-US" sz="2800" dirty="0" smtClean="0"/>
          </a:p>
          <a:p>
            <a:pPr>
              <a:buNone/>
            </a:pP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Assignments</a:t>
            </a: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pPr marL="457200" indent="-457200">
              <a:buNone/>
            </a:pPr>
            <a:r>
              <a:rPr lang="en-US" sz="2000" dirty="0" smtClean="0"/>
              <a:t>1. Write PHP script to read emp. XML file (contains </a:t>
            </a:r>
            <a:r>
              <a:rPr lang="en-US" sz="2000" dirty="0" err="1" smtClean="0"/>
              <a:t>emp</a:t>
            </a:r>
            <a:r>
              <a:rPr lang="en-US" sz="2000" dirty="0" smtClean="0"/>
              <a:t>-no, </a:t>
            </a:r>
            <a:r>
              <a:rPr lang="en-US" sz="2000" dirty="0" err="1" smtClean="0"/>
              <a:t>emp</a:t>
            </a:r>
            <a:r>
              <a:rPr lang="en-US" sz="2000" dirty="0" smtClean="0"/>
              <a:t>-name,</a:t>
            </a:r>
          </a:p>
          <a:p>
            <a:pPr>
              <a:buNone/>
            </a:pPr>
            <a:r>
              <a:rPr lang="en-US" sz="2000" dirty="0" smtClean="0"/>
              <a:t>salary, designation) and print employee details in tabular format. (use Simple</a:t>
            </a:r>
          </a:p>
          <a:p>
            <a:pPr>
              <a:buNone/>
            </a:pPr>
            <a:r>
              <a:rPr lang="en-US" sz="2000" dirty="0" smtClean="0"/>
              <a:t>XML)</a:t>
            </a:r>
          </a:p>
          <a:p>
            <a:pPr>
              <a:buNone/>
            </a:pPr>
            <a:endParaRPr lang="en-US" sz="2000" dirty="0" smtClean="0"/>
          </a:p>
          <a:p>
            <a:pPr>
              <a:buNone/>
            </a:pPr>
            <a:r>
              <a:rPr lang="en-US" sz="2000" dirty="0" smtClean="0"/>
              <a:t>2. Write a </a:t>
            </a:r>
            <a:r>
              <a:rPr lang="en-US" sz="2000" dirty="0" err="1" smtClean="0"/>
              <a:t>php</a:t>
            </a:r>
            <a:r>
              <a:rPr lang="en-US" sz="2000" dirty="0" smtClean="0"/>
              <a:t> script to read item-XML file (contain </a:t>
            </a:r>
            <a:r>
              <a:rPr lang="en-US" sz="2000" dirty="0" err="1" smtClean="0"/>
              <a:t>INo</a:t>
            </a:r>
            <a:r>
              <a:rPr lang="en-US" sz="2000" dirty="0" smtClean="0"/>
              <a:t>, </a:t>
            </a:r>
            <a:r>
              <a:rPr lang="en-US" sz="2000" dirty="0" err="1" smtClean="0"/>
              <a:t>Iname</a:t>
            </a:r>
            <a:r>
              <a:rPr lang="en-US" sz="2000" dirty="0" smtClean="0"/>
              <a:t>, I-</a:t>
            </a:r>
            <a:r>
              <a:rPr lang="en-US" sz="2000" dirty="0" err="1" smtClean="0"/>
              <a:t>desc</a:t>
            </a:r>
            <a:r>
              <a:rPr lang="en-US" sz="2000" dirty="0" smtClean="0"/>
              <a:t>, Price) and print item details in tabular format (use simple XML)</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sz="4000" b="1" dirty="0" smtClean="0"/>
              <a:t>The Difference Between XML and HTML</a:t>
            </a:r>
            <a:r>
              <a:rPr lang="en-US" b="1" dirty="0" smtClean="0"/>
              <a:t/>
            </a:r>
            <a:br>
              <a:rPr lang="en-US" b="1" dirty="0" smtClean="0"/>
            </a:b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latin typeface="Times New Roman" pitchFamily="18" charset="0"/>
                <a:cs typeface="Times New Roman" pitchFamily="18" charset="0"/>
              </a:rPr>
              <a:t>XML is not a replacement for HTML.</a:t>
            </a:r>
          </a:p>
          <a:p>
            <a:r>
              <a:rPr lang="en-US" dirty="0" smtClean="0">
                <a:latin typeface="Times New Roman" pitchFamily="18" charset="0"/>
                <a:cs typeface="Times New Roman" pitchFamily="18" charset="0"/>
              </a:rPr>
              <a:t>XML and HTML were designed with different goals:</a:t>
            </a:r>
          </a:p>
          <a:p>
            <a:pPr marL="514350" indent="-514350">
              <a:buFont typeface="+mj-lt"/>
              <a:buAutoNum type="arabicPeriod"/>
            </a:pPr>
            <a:r>
              <a:rPr lang="en-US" dirty="0" smtClean="0">
                <a:latin typeface="Times New Roman" pitchFamily="18" charset="0"/>
                <a:cs typeface="Times New Roman" pitchFamily="18" charset="0"/>
              </a:rPr>
              <a:t>XML was designed to transport and store data, with focus on what data is</a:t>
            </a:r>
          </a:p>
          <a:p>
            <a:pPr marL="514350" indent="-514350">
              <a:buFont typeface="+mj-lt"/>
              <a:buAutoNum type="arabicPeriod"/>
            </a:pPr>
            <a:r>
              <a:rPr lang="en-US" dirty="0" smtClean="0">
                <a:latin typeface="Times New Roman" pitchFamily="18" charset="0"/>
                <a:cs typeface="Times New Roman" pitchFamily="18" charset="0"/>
              </a:rPr>
              <a:t>HTML was designed to display data, with focus on how data looks</a:t>
            </a:r>
          </a:p>
          <a:p>
            <a:r>
              <a:rPr lang="en-US" dirty="0" smtClean="0">
                <a:latin typeface="Times New Roman" pitchFamily="18" charset="0"/>
                <a:cs typeface="Times New Roman" pitchFamily="18" charset="0"/>
              </a:rPr>
              <a:t>HTML is about displaying information, while XML is about carrying information.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XML Does Not DO Anything</a:t>
            </a:r>
            <a:br>
              <a:rPr lang="en-US" b="1" dirty="0" smtClean="0"/>
            </a:b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dirty="0" smtClean="0">
                <a:latin typeface="Times New Roman" pitchFamily="18" charset="0"/>
                <a:cs typeface="Times New Roman" pitchFamily="18" charset="0"/>
              </a:rPr>
              <a:t>XML was created to structure, store, and transport information.</a:t>
            </a:r>
          </a:p>
          <a:p>
            <a:r>
              <a:rPr lang="en-US" b="1" dirty="0" smtClean="0">
                <a:latin typeface="Times New Roman" pitchFamily="18" charset="0"/>
                <a:cs typeface="Times New Roman" pitchFamily="18" charset="0"/>
              </a:rPr>
              <a:t>Example :</a:t>
            </a:r>
          </a:p>
          <a:p>
            <a:pPr>
              <a:buNone/>
            </a:pPr>
            <a:r>
              <a:rPr lang="en-US" dirty="0" smtClean="0">
                <a:latin typeface="Times New Roman" pitchFamily="18" charset="0"/>
                <a:cs typeface="Times New Roman" pitchFamily="18" charset="0"/>
              </a:rPr>
              <a:t>    &lt;note&gt;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&lt;to&gt;Tom&lt;/to&gt;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&lt;from&gt;James&lt;/from&gt;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&lt;heading&gt;Reminder&lt;/heading&gt;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&lt;body&gt;Don't forget me this weekend!&lt;/body&gt;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&lt;/note&gt;</a:t>
            </a:r>
          </a:p>
          <a:p>
            <a:r>
              <a:rPr lang="en-US" dirty="0" smtClean="0">
                <a:latin typeface="Times New Roman" pitchFamily="18" charset="0"/>
                <a:cs typeface="Times New Roman" pitchFamily="18" charset="0"/>
              </a:rPr>
              <a:t>The note above is quite self descriptive. It has sender and receiver information, it also has a heading and a message body.</a:t>
            </a:r>
          </a:p>
          <a:p>
            <a:r>
              <a:rPr lang="en-US" dirty="0" smtClean="0">
                <a:latin typeface="Times New Roman" pitchFamily="18" charset="0"/>
                <a:cs typeface="Times New Roman" pitchFamily="18" charset="0"/>
              </a:rPr>
              <a:t>But still, this XML document does not DO anything. It is just information wrapped in tags. Someone must write a piece of software to send, receive or display it.</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With XML You Invent Your Own Tags</a:t>
            </a:r>
            <a:br>
              <a:rPr lang="en-US" b="1" dirty="0" smtClean="0"/>
            </a:br>
            <a:endParaRPr lang="en-US" dirty="0"/>
          </a:p>
        </p:txBody>
      </p:sp>
      <p:sp>
        <p:nvSpPr>
          <p:cNvPr id="3" name="Content Placeholder 2"/>
          <p:cNvSpPr>
            <a:spLocks noGrp="1"/>
          </p:cNvSpPr>
          <p:nvPr>
            <p:ph idx="1"/>
          </p:nvPr>
        </p:nvSpPr>
        <p:spPr>
          <a:xfrm>
            <a:off x="228600" y="1066800"/>
            <a:ext cx="8686800" cy="5334000"/>
          </a:xfrm>
        </p:spPr>
        <p:txBody>
          <a:bodyPr>
            <a:normAutofit fontScale="92500" lnSpcReduction="10000"/>
          </a:bodyPr>
          <a:lstStyle/>
          <a:p>
            <a:r>
              <a:rPr lang="en-US" dirty="0" smtClean="0">
                <a:latin typeface="Times New Roman" pitchFamily="18" charset="0"/>
                <a:cs typeface="Times New Roman" pitchFamily="18" charset="0"/>
              </a:rPr>
              <a:t>The tags in the example above (like &lt;to&gt; and &lt;from&gt;) are not defined in any XML standard. These tags are "invented" by the author of the XML document.</a:t>
            </a:r>
          </a:p>
          <a:p>
            <a:r>
              <a:rPr lang="en-US" dirty="0" smtClean="0">
                <a:latin typeface="Times New Roman" pitchFamily="18" charset="0"/>
                <a:cs typeface="Times New Roman" pitchFamily="18" charset="0"/>
              </a:rPr>
              <a:t>That is because the XML language has no predefined tags.</a:t>
            </a:r>
          </a:p>
          <a:p>
            <a:r>
              <a:rPr lang="en-US" dirty="0" smtClean="0">
                <a:latin typeface="Times New Roman" pitchFamily="18" charset="0"/>
                <a:cs typeface="Times New Roman" pitchFamily="18" charset="0"/>
              </a:rPr>
              <a:t>The tags used in HTML are predefined. HTML documents can only use tags defined in the HTML standard (like &lt;p&gt;, &lt;h1&gt;, etc.).</a:t>
            </a:r>
          </a:p>
          <a:p>
            <a:r>
              <a:rPr lang="en-US" dirty="0" smtClean="0">
                <a:latin typeface="Times New Roman" pitchFamily="18" charset="0"/>
                <a:cs typeface="Times New Roman" pitchFamily="18" charset="0"/>
              </a:rPr>
              <a:t>XML allows the author to define his/her own tags and his/her own document structure.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XML is Not a Replacement for HTML</a:t>
            </a:r>
            <a:br>
              <a:rPr lang="en-US" b="1" dirty="0" smtClean="0"/>
            </a:br>
            <a:endParaRPr lang="en-US" dirty="0"/>
          </a:p>
        </p:txBody>
      </p:sp>
      <p:sp>
        <p:nvSpPr>
          <p:cNvPr id="3" name="Content Placeholder 2"/>
          <p:cNvSpPr>
            <a:spLocks noGrp="1"/>
          </p:cNvSpPr>
          <p:nvPr>
            <p:ph idx="1"/>
          </p:nvPr>
        </p:nvSpPr>
        <p:spPr>
          <a:xfrm>
            <a:off x="457200" y="1219200"/>
            <a:ext cx="8229600" cy="5135563"/>
          </a:xfrm>
        </p:spPr>
        <p:txBody>
          <a:bodyPr>
            <a:normAutofit/>
          </a:bodyPr>
          <a:lstStyle/>
          <a:p>
            <a:r>
              <a:rPr lang="en-US" b="1" dirty="0" smtClean="0">
                <a:latin typeface="Times New Roman" pitchFamily="18" charset="0"/>
                <a:cs typeface="Times New Roman" pitchFamily="18" charset="0"/>
              </a:rPr>
              <a:t>XML is a complement to HTML.</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important to understand that XML is not a replacement for HTML. In most web applications, XML is used to transport data, while HTML is used to format and display the data.</a:t>
            </a:r>
          </a:p>
          <a:p>
            <a:r>
              <a:rPr lang="en-US" dirty="0" smtClean="0">
                <a:latin typeface="Times New Roman" pitchFamily="18" charset="0"/>
                <a:cs typeface="Times New Roman" pitchFamily="18" charset="0"/>
              </a:rPr>
              <a:t>My best description of XML is this:</a:t>
            </a:r>
          </a:p>
          <a:p>
            <a:r>
              <a:rPr lang="en-US" b="1" dirty="0" smtClean="0">
                <a:latin typeface="Times New Roman" pitchFamily="18" charset="0"/>
                <a:cs typeface="Times New Roman" pitchFamily="18" charset="0"/>
              </a:rPr>
              <a:t>XML is a software- and hardware-independent tool for carrying information.</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b="1" dirty="0" smtClean="0"/>
              <a:t>XML is Everywhere</a:t>
            </a:r>
            <a:br>
              <a:rPr lang="en-US" b="1" dirty="0" smtClean="0"/>
            </a:b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XML is now as important for the Web as HTML was to the foundation of the Web.</a:t>
            </a:r>
          </a:p>
          <a:p>
            <a:r>
              <a:rPr lang="en-US" dirty="0" smtClean="0">
                <a:latin typeface="Times New Roman" pitchFamily="18" charset="0"/>
                <a:cs typeface="Times New Roman" pitchFamily="18" charset="0"/>
              </a:rPr>
              <a:t>XML is the most common tool for data transmissions between all sorts of applications.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How Can XML be Used?</a:t>
            </a:r>
            <a:br>
              <a:rPr lang="en-US" b="1" dirty="0" smtClean="0"/>
            </a:br>
            <a:endParaRPr lang="en-US" dirty="0"/>
          </a:p>
        </p:txBody>
      </p:sp>
      <p:sp>
        <p:nvSpPr>
          <p:cNvPr id="3" name="Content Placeholder 2"/>
          <p:cNvSpPr>
            <a:spLocks noGrp="1"/>
          </p:cNvSpPr>
          <p:nvPr>
            <p:ph idx="1"/>
          </p:nvPr>
        </p:nvSpPr>
        <p:spPr>
          <a:xfrm>
            <a:off x="457200" y="685800"/>
            <a:ext cx="8686800" cy="6172200"/>
          </a:xfrm>
        </p:spPr>
        <p:txBody>
          <a:bodyPr>
            <a:normAutofit lnSpcReduction="10000"/>
          </a:bodyPr>
          <a:lstStyle/>
          <a:p>
            <a:r>
              <a:rPr lang="en-US" sz="2400" dirty="0" smtClean="0"/>
              <a:t>XML is used in many aspects of web development, often to simplify data storage and sharing.</a:t>
            </a:r>
          </a:p>
          <a:p>
            <a:r>
              <a:rPr lang="en-US" sz="2400" b="1" dirty="0" smtClean="0"/>
              <a:t>XML Separates Data from HTML</a:t>
            </a:r>
          </a:p>
          <a:p>
            <a:r>
              <a:rPr lang="en-US" sz="2400" b="1" dirty="0" smtClean="0"/>
              <a:t>XML Simplifies Data Sharing</a:t>
            </a:r>
          </a:p>
          <a:p>
            <a:r>
              <a:rPr lang="en-US" sz="2400" b="1" dirty="0" smtClean="0"/>
              <a:t>XML Simplifies Data Transport</a:t>
            </a:r>
          </a:p>
          <a:p>
            <a:r>
              <a:rPr lang="en-US" sz="2400" b="1" dirty="0" smtClean="0"/>
              <a:t>XML Simplifies Platform Changes</a:t>
            </a:r>
          </a:p>
          <a:p>
            <a:r>
              <a:rPr lang="en-US" sz="2400" b="1" dirty="0" smtClean="0"/>
              <a:t>XML Makes Your Data More Available</a:t>
            </a:r>
          </a:p>
          <a:p>
            <a:r>
              <a:rPr lang="en-US" sz="2400" b="1" dirty="0" smtClean="0"/>
              <a:t>XML is Used to Create New Internet Languages. </a:t>
            </a:r>
          </a:p>
          <a:p>
            <a:pPr>
              <a:buNone/>
            </a:pPr>
            <a:r>
              <a:rPr lang="en-US" sz="2400" b="1" dirty="0"/>
              <a:t> </a:t>
            </a:r>
            <a:r>
              <a:rPr lang="en-US" sz="2400" b="1" dirty="0" smtClean="0"/>
              <a:t>    </a:t>
            </a:r>
            <a:r>
              <a:rPr lang="en-US" sz="2400" b="1" dirty="0" err="1" smtClean="0"/>
              <a:t>Eg</a:t>
            </a:r>
            <a:r>
              <a:rPr lang="en-US" sz="2400" b="1" dirty="0" smtClean="0"/>
              <a:t>: </a:t>
            </a:r>
          </a:p>
          <a:p>
            <a:pPr marL="457200" indent="-457200">
              <a:buFont typeface="+mj-lt"/>
              <a:buAutoNum type="arabicPeriod"/>
            </a:pPr>
            <a:r>
              <a:rPr lang="en-US" sz="2400" dirty="0" smtClean="0"/>
              <a:t>XHTML  </a:t>
            </a:r>
          </a:p>
          <a:p>
            <a:pPr marL="457200" indent="-457200">
              <a:buFont typeface="+mj-lt"/>
              <a:buAutoNum type="arabicPeriod"/>
            </a:pPr>
            <a:r>
              <a:rPr lang="en-US" sz="2400" dirty="0" smtClean="0"/>
              <a:t>WSDL for describing available web services</a:t>
            </a:r>
          </a:p>
          <a:p>
            <a:pPr marL="457200" indent="-457200">
              <a:buFont typeface="+mj-lt"/>
              <a:buAutoNum type="arabicPeriod"/>
            </a:pPr>
            <a:r>
              <a:rPr lang="en-US" sz="2400" dirty="0" smtClean="0"/>
              <a:t>WAP and WML as markup languages for handheld devices</a:t>
            </a:r>
          </a:p>
          <a:p>
            <a:pPr marL="457200" indent="-457200">
              <a:buFont typeface="+mj-lt"/>
              <a:buAutoNum type="arabicPeriod"/>
            </a:pPr>
            <a:r>
              <a:rPr lang="en-US" sz="2400" dirty="0" smtClean="0"/>
              <a:t>RSS languages for news feeds</a:t>
            </a:r>
          </a:p>
          <a:p>
            <a:pPr marL="457200" indent="-457200">
              <a:buFont typeface="+mj-lt"/>
              <a:buAutoNum type="arabicPeriod"/>
            </a:pPr>
            <a:r>
              <a:rPr lang="en-US" sz="2400" dirty="0" smtClean="0"/>
              <a:t>RDF and OWL for describing resources and ontology</a:t>
            </a:r>
          </a:p>
          <a:p>
            <a:pPr marL="457200" indent="-457200">
              <a:buFont typeface="+mj-lt"/>
              <a:buAutoNum type="arabicPeriod"/>
            </a:pPr>
            <a:r>
              <a:rPr lang="en-US" sz="2400" dirty="0" smtClean="0"/>
              <a:t>SMIL for describing multimedia for the web  </a:t>
            </a:r>
          </a:p>
          <a:p>
            <a:endParaRPr lang="en-US" b="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1434</Words>
  <Application>Microsoft Office PowerPoint</Application>
  <PresentationFormat>On-screen Show (4:3)</PresentationFormat>
  <Paragraphs>172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Chapter 4</vt:lpstr>
      <vt:lpstr>Objective</vt:lpstr>
      <vt:lpstr>What is XML?</vt:lpstr>
      <vt:lpstr>The Difference Between XML and HTML </vt:lpstr>
      <vt:lpstr>XML Does Not DO Anything </vt:lpstr>
      <vt:lpstr>With XML You Invent Your Own Tags </vt:lpstr>
      <vt:lpstr>XML is Not a Replacement for HTML </vt:lpstr>
      <vt:lpstr>XML is Everywhere </vt:lpstr>
      <vt:lpstr>How Can XML be Used? </vt:lpstr>
      <vt:lpstr>XML Document Structure </vt:lpstr>
      <vt:lpstr>Slide 11</vt:lpstr>
      <vt:lpstr>XML Documents Form a Tree Structure </vt:lpstr>
      <vt:lpstr>Slide 13</vt:lpstr>
      <vt:lpstr>XML Syntax Rules </vt:lpstr>
      <vt:lpstr>Slide 15</vt:lpstr>
      <vt:lpstr>Slide 16</vt:lpstr>
      <vt:lpstr>XML Syntax Rules Contd..</vt:lpstr>
      <vt:lpstr>XML Elements </vt:lpstr>
      <vt:lpstr>Slide 19</vt:lpstr>
      <vt:lpstr>XML Naming Rules </vt:lpstr>
      <vt:lpstr>PHP and XML</vt:lpstr>
      <vt:lpstr>PHP4 XML Functions</vt:lpstr>
      <vt:lpstr>Slide 23</vt:lpstr>
      <vt:lpstr>Slide 24</vt:lpstr>
      <vt:lpstr>Slide 25</vt:lpstr>
      <vt:lpstr>Slide 26</vt:lpstr>
      <vt:lpstr>Slide 27</vt:lpstr>
      <vt:lpstr>Document Object Model(DOM)</vt:lpstr>
      <vt:lpstr>PHP DOM Extension Functions</vt:lpstr>
      <vt:lpstr>The SIMPLE XML Extension</vt:lpstr>
      <vt:lpstr>Assignments</vt:lpstr>
    </vt:vector>
  </TitlesOfParts>
  <Company>acbcs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acbcs</dc:creator>
  <cp:lastModifiedBy>Windows User</cp:lastModifiedBy>
  <cp:revision>94</cp:revision>
  <dcterms:created xsi:type="dcterms:W3CDTF">2012-11-20T04:18:00Z</dcterms:created>
  <dcterms:modified xsi:type="dcterms:W3CDTF">2020-02-27T17:49:06Z</dcterms:modified>
</cp:coreProperties>
</file>