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3"/>
  </p:notesMasterIdLst>
  <p:handoutMasterIdLst>
    <p:handoutMasterId r:id="rId34"/>
  </p:handoutMasterIdLst>
  <p:sldIdLst>
    <p:sldId id="320" r:id="rId2"/>
    <p:sldId id="461" r:id="rId3"/>
    <p:sldId id="463" r:id="rId4"/>
    <p:sldId id="464" r:id="rId5"/>
    <p:sldId id="465" r:id="rId6"/>
    <p:sldId id="354" r:id="rId7"/>
    <p:sldId id="375" r:id="rId8"/>
    <p:sldId id="355" r:id="rId9"/>
    <p:sldId id="357" r:id="rId10"/>
    <p:sldId id="358" r:id="rId11"/>
    <p:sldId id="421" r:id="rId12"/>
    <p:sldId id="388" r:id="rId13"/>
    <p:sldId id="424" r:id="rId14"/>
    <p:sldId id="696" r:id="rId15"/>
    <p:sldId id="697" r:id="rId16"/>
    <p:sldId id="698" r:id="rId17"/>
    <p:sldId id="699" r:id="rId18"/>
    <p:sldId id="700" r:id="rId19"/>
    <p:sldId id="701" r:id="rId20"/>
    <p:sldId id="491" r:id="rId21"/>
    <p:sldId id="492" r:id="rId22"/>
    <p:sldId id="493" r:id="rId23"/>
    <p:sldId id="502" r:id="rId24"/>
    <p:sldId id="504" r:id="rId25"/>
    <p:sldId id="506" r:id="rId26"/>
    <p:sldId id="508" r:id="rId27"/>
    <p:sldId id="523" r:id="rId28"/>
    <p:sldId id="524" r:id="rId29"/>
    <p:sldId id="702" r:id="rId30"/>
    <p:sldId id="703" r:id="rId31"/>
    <p:sldId id="691" r:id="rId3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F2E"/>
    <a:srgbClr val="FFFFFF"/>
    <a:srgbClr val="EBFFD2"/>
    <a:srgbClr val="A4F6F0"/>
    <a:srgbClr val="E8FFC8"/>
    <a:srgbClr val="FAF7C8"/>
    <a:srgbClr val="FAF8C8"/>
    <a:srgbClr val="F5FFC2"/>
    <a:srgbClr val="EBFFDC"/>
    <a:srgbClr val="FAF8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94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84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2.xml"/><Relationship Id="rId3" Type="http://schemas.openxmlformats.org/officeDocument/2006/relationships/slide" Target="slides/slide4.xml"/><Relationship Id="rId7" Type="http://schemas.openxmlformats.org/officeDocument/2006/relationships/slide" Target="slides/slide21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2.xml"/><Relationship Id="rId5" Type="http://schemas.openxmlformats.org/officeDocument/2006/relationships/slide" Target="slides/slide7.xml"/><Relationship Id="rId10" Type="http://schemas.openxmlformats.org/officeDocument/2006/relationships/slide" Target="slides/slide25.xml"/><Relationship Id="rId4" Type="http://schemas.openxmlformats.org/officeDocument/2006/relationships/slide" Target="slides/slide5.xml"/><Relationship Id="rId9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BF7C7B5-275F-4D1F-9AB4-9255447DBC73}" type="datetimeFigureOut">
              <a:rPr lang="en-US"/>
              <a:pPr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DADE544-1278-4EDA-8870-0A169B9A6D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163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9B46F231-FB2B-4655-A644-E2477325E686}" type="datetimeFigureOut">
              <a:rPr lang="en-US"/>
              <a:pPr/>
              <a:t>6/15/2019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6FB4F6EA-423E-42DF-9292-215E7D886C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203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30D42-14E7-4D51-A28E-19F625F23506}" type="slidenum">
              <a:rPr lang="en-US" smtClean="0"/>
              <a:pPr/>
              <a:t>3</a:t>
            </a:fld>
            <a:r>
              <a:rPr lang="en-US" dirty="0" smtClean="0"/>
              <a:t>##</a:t>
            </a:r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E8703-CD18-4B62-94F4-265BA37E503B}" type="slidenum">
              <a:rPr lang="en-US" smtClean="0"/>
              <a:pPr/>
              <a:t>13</a:t>
            </a:fld>
            <a:r>
              <a:rPr lang="en-US" dirty="0" smtClean="0"/>
              <a:t>##</a:t>
            </a:r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CD759-8BFF-4CE8-82EB-B422526AD63F}" type="slidenum">
              <a:rPr lang="en-US"/>
              <a:pPr/>
              <a:t>21</a:t>
            </a:fld>
            <a:r>
              <a:rPr lang="en-US" dirty="0"/>
              <a:t>##</a:t>
            </a:r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5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D5A9B-F557-4FF9-BD30-8B360CB0CAC4}" type="slidenum">
              <a:rPr lang="en-US"/>
              <a:pPr/>
              <a:t>23</a:t>
            </a:fld>
            <a:r>
              <a:rPr lang="en-US" dirty="0"/>
              <a:t>##</a:t>
            </a:r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5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7C6A-A4F0-43BA-9319-A43133CB37D9}" type="slidenum">
              <a:rPr lang="en-US"/>
              <a:pPr/>
              <a:t>24</a:t>
            </a:fld>
            <a:r>
              <a:rPr lang="en-US" dirty="0"/>
              <a:t>##</a:t>
            </a:r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5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BD0E-6358-40AA-AC41-D1EEAA86C51E}" type="slidenum">
              <a:rPr lang="en-US"/>
              <a:pPr/>
              <a:t>25</a:t>
            </a:fld>
            <a:r>
              <a:rPr lang="en-US" dirty="0"/>
              <a:t>##</a:t>
            </a:r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5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2E00D-BDC5-46FE-BE72-6C376B294A0A}" type="slidenum">
              <a:rPr lang="en-US"/>
              <a:pPr/>
              <a:t>26</a:t>
            </a:fld>
            <a:r>
              <a:rPr lang="en-US" dirty="0"/>
              <a:t>##</a:t>
            </a:r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5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29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2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AEA362-CBCC-4B7C-9718-17CBFAD9F0C9}" type="slidenum">
              <a:rPr lang="en-US" smtClean="0"/>
              <a:pPr/>
              <a:t>4</a:t>
            </a:fld>
            <a:r>
              <a:rPr lang="en-US" dirty="0" smtClean="0"/>
              <a:t>##</a:t>
            </a:r>
          </a:p>
        </p:txBody>
      </p:sp>
      <p:sp>
        <p:nvSpPr>
          <p:cNvPr id="829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6033D-A158-4643-B0CB-9A46D0DC77BD}" type="slidenum">
              <a:rPr lang="en-US" smtClean="0"/>
              <a:pPr/>
              <a:t>5</a:t>
            </a:fld>
            <a:r>
              <a:rPr lang="en-US" dirty="0" smtClean="0"/>
              <a:t>##</a:t>
            </a:r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521E-9586-4255-A9A9-7B6C0A147852}" type="slidenum">
              <a:rPr lang="en-US" smtClean="0"/>
              <a:pPr/>
              <a:t>7</a:t>
            </a:fld>
            <a:r>
              <a:rPr lang="en-US" dirty="0" smtClean="0"/>
              <a:t>##</a:t>
            </a: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9888D-0E8B-4B3D-B6EC-ABDF79EACAD2}" type="slidenum">
              <a:rPr lang="en-US" smtClean="0"/>
              <a:pPr/>
              <a:t>8</a:t>
            </a:fld>
            <a:r>
              <a:rPr lang="en-US" dirty="0" smtClean="0"/>
              <a:t>##</a:t>
            </a:r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E8D3F-F49B-4293-B265-1CCF079F5190}" type="slidenum">
              <a:rPr lang="en-US" smtClean="0"/>
              <a:pPr/>
              <a:t>9</a:t>
            </a:fld>
            <a:r>
              <a:rPr lang="en-US" dirty="0" smtClean="0"/>
              <a:t>##</a:t>
            </a:r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10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11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3CF38-3629-4207-957A-9B391F7372AA}" type="slidenum">
              <a:rPr lang="en-US" smtClean="0"/>
              <a:pPr/>
              <a:t>12</a:t>
            </a:fld>
            <a:r>
              <a:rPr lang="en-US" dirty="0" smtClean="0"/>
              <a:t>##</a:t>
            </a:r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90000" tIns="0" rIns="9000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224046"/>
            <a:ext cx="335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DE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757446"/>
            <a:ext cx="209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8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800" b="1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Telerik Corporation</a:t>
            </a:r>
            <a:endParaRPr lang="en-US" sz="1800" b="1" dirty="0">
              <a:solidFill>
                <a:srgbClr val="0EFE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062246"/>
            <a:ext cx="1707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www.telerik.com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ln w="50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638800"/>
          </a:xfrm>
          <a:prstGeom prst="rect">
            <a:avLst/>
          </a:prstGeom>
        </p:spPr>
        <p:txBody>
          <a:bodyPr/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tabLst>
                <a:tab pos="282575" algn="l"/>
              </a:tabLst>
              <a:defRPr sz="3200">
                <a:solidFill>
                  <a:srgbClr val="EBFFD2"/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rgbClr val="F5FFC2"/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/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09600" y="2743201"/>
            <a:ext cx="7924800" cy="685800"/>
          </a:xfrm>
          <a:prstGeom prst="rect">
            <a:avLst/>
          </a:prstGeom>
        </p:spPr>
        <p:txBody>
          <a:bodyPr tIns="0" bIns="0" anchor="ctr" anchorCtr="0"/>
          <a:lstStyle>
            <a:lvl1pPr algn="ctr">
              <a:lnSpc>
                <a:spcPts val="5000"/>
              </a:lnSpc>
              <a:defRPr sz="5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09600" y="3469480"/>
            <a:ext cx="79248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defRPr lang="en-US" sz="2800" b="1" kern="1200" baseline="0" dirty="0">
                <a:solidFill>
                  <a:srgbClr val="FAF7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Section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319088" marR="0" indent="-3190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buFont typeface="Wingdings 2" pitchFamily="18" charset="2"/>
              <a:buChar char=""/>
              <a:tabLst/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buFont typeface="Wingdings 2" pitchFamily="18" charset="2"/>
              <a:buChar char="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FF66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828800"/>
            <a:ext cx="8153400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20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ln w="50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71438"/>
            <a:ext cx="6553200" cy="909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224046"/>
            <a:ext cx="335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DE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757446"/>
            <a:ext cx="209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8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800" b="1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Telerik Corporation</a:t>
            </a:r>
            <a:endParaRPr lang="en-US" sz="1800" b="1" dirty="0">
              <a:solidFill>
                <a:srgbClr val="0EFE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062246"/>
            <a:ext cx="1707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www.telerik.com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None/>
              <a:tabLst>
                <a:tab pos="282575" algn="l"/>
              </a:tabLst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Example description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1828800"/>
            <a:ext cx="8382000" cy="452431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18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  <a:lumOff val="35000"/>
              </a:schemeClr>
            </a:gs>
            <a:gs pos="83000">
              <a:schemeClr val="bg1"/>
            </a:gs>
          </a:gsLst>
          <a:path path="circle">
            <a:fillToRect l="20000" t="30000" r="135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4" name="Picture 10" descr="telerik_logo_new-(white).png"/>
          <p:cNvPicPr>
            <a:picLocks noChangeAspect="1"/>
          </p:cNvPicPr>
          <p:nvPr/>
        </p:nvPicPr>
        <p:blipFill>
          <a:blip r:embed="rId12" cstate="print">
            <a:lum brigh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600200" cy="3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/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lowchart: Document 6"/>
          <p:cNvSpPr/>
          <p:nvPr userDrawn="1"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lowchart: Document 7"/>
          <p:cNvSpPr/>
          <p:nvPr userDrawn="1"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10" descr="telerik_logo_new-(white).png"/>
          <p:cNvPicPr>
            <a:picLocks noChangeAspect="1"/>
          </p:cNvPicPr>
          <p:nvPr userDrawn="1"/>
        </p:nvPicPr>
        <p:blipFill>
          <a:blip r:embed="rId12" cstate="screen">
            <a:lum brigh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600200" cy="3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01" r:id="rId8"/>
    <p:sldLayoutId id="2147483703" r:id="rId9"/>
    <p:sldLayoutId id="214748370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 b="1" kern="1200" baseline="0">
          <a:ln w="500"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9pPr>
    </p:titleStyle>
    <p:bodyStyle>
      <a:lvl1pPr marL="319088" indent="-319088" algn="l" rtl="0" eaLnBrk="1" fontAlgn="base" hangingPunct="1">
        <a:spcBef>
          <a:spcPct val="20000"/>
        </a:spcBef>
        <a:spcAft>
          <a:spcPct val="0"/>
        </a:spcAft>
        <a:buClr>
          <a:schemeClr val="accent5">
            <a:lumMod val="40000"/>
            <a:lumOff val="60000"/>
          </a:schemeClr>
        </a:buClr>
        <a:buSzPct val="70000"/>
        <a:buFont typeface="Wingdings 2" pitchFamily="18" charset="2"/>
        <a:buChar char=""/>
        <a:defRPr sz="32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0238" indent="-273050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60000"/>
            <a:lumOff val="40000"/>
          </a:schemeClr>
        </a:buClr>
        <a:buFont typeface="Wingdings 2" pitchFamily="18" charset="2"/>
        <a:buChar char=""/>
        <a:defRPr sz="30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922338" indent="-27305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50000"/>
          </a:schemeClr>
        </a:buClr>
        <a:buFont typeface="Wingdings 2" pitchFamily="18" charset="2"/>
        <a:buChar char=""/>
        <a:defRPr sz="28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187450" indent="-228600" algn="l" rtl="0" eaLnBrk="1" fontAlgn="base" hangingPunct="1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6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425575" indent="-228600" algn="l" rtl="0" eaLnBrk="1" fontAlgn="base" hangingPunct="1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4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bc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207048"/>
            <a:ext cx="4191000" cy="993352"/>
          </a:xfrm>
        </p:spPr>
        <p:txBody>
          <a:bodyPr/>
          <a:lstStyle/>
          <a:p>
            <a:r>
              <a:rPr lang="en-US" dirty="0" smtClean="0"/>
              <a:t>HTML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240880"/>
            <a:ext cx="5943600" cy="569120"/>
          </a:xfrm>
        </p:spPr>
        <p:txBody>
          <a:bodyPr/>
          <a:lstStyle/>
          <a:p>
            <a:r>
              <a:rPr lang="en-US" dirty="0" smtClean="0"/>
              <a:t>Hyperlink, </a:t>
            </a:r>
            <a:r>
              <a:rPr lang="en-US" dirty="0" err="1" smtClean="0"/>
              <a:t>Tables,Frame</a:t>
            </a:r>
            <a:endParaRPr lang="en-US" noProof="1"/>
          </a:p>
        </p:txBody>
      </p:sp>
      <p:pic>
        <p:nvPicPr>
          <p:cNvPr id="30722" name="Picture 2" descr="http://us.123rf.com/400wm/400/400/kentoh/kentoh0901/kentoh090100047/40814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95801"/>
            <a:ext cx="4114800" cy="1910443"/>
          </a:xfrm>
          <a:prstGeom prst="roundRect">
            <a:avLst>
              <a:gd name="adj" fmla="val 50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124932" name="Picture 4" descr="http://www.optimiced.com/wp-uploads/2009/07/html-icons-veerl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276" y="1295400"/>
            <a:ext cx="2422524" cy="2422524"/>
          </a:xfrm>
          <a:prstGeom prst="roundRect">
            <a:avLst>
              <a:gd name="adj" fmla="val 331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RightFacing"/>
            <a:lightRig rig="threePt" dir="t"/>
          </a:scene3d>
        </p:spPr>
      </p:pic>
      <p:pic>
        <p:nvPicPr>
          <p:cNvPr id="124934" name="Picture 6" descr="http://www.russellheimlich.com/blog/wp-content/uploads/2007/11/html-source-code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7086">
            <a:off x="5772896" y="387891"/>
            <a:ext cx="3098386" cy="1660126"/>
          </a:xfrm>
          <a:prstGeom prst="roundRect">
            <a:avLst>
              <a:gd name="adj" fmla="val 327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pic>
        <p:nvPicPr>
          <p:cNvPr id="12" name="Picture 2" descr="http://www.iconarchive.com/icons/mayosoft/aero-vista/128/Oficina-HTML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63201">
            <a:off x="3269472" y="479855"/>
            <a:ext cx="1758366" cy="175836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703082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2514600"/>
            <a:ext cx="7354345" cy="12593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Header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733800" y="1524000"/>
            <a:ext cx="2362200" cy="527804"/>
          </a:xfrm>
          <a:prstGeom prst="wedgeRoundRectCallout">
            <a:avLst>
              <a:gd name="adj1" fmla="val -51100"/>
              <a:gd name="adj2" fmla="val 14832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header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628775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3657600"/>
            <a:ext cx="7354346" cy="126525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Body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114800" y="5257800"/>
            <a:ext cx="2209800" cy="527804"/>
          </a:xfrm>
          <a:prstGeom prst="wedgeRoundRectCallout">
            <a:avLst>
              <a:gd name="adj1" fmla="val -41697"/>
              <a:gd name="adj2" fmla="val -14676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body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eaLnBrk="0" hangingPunct="0">
              <a:lnSpc>
                <a:spcPts val="4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Text Formatting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6" y="887412"/>
            <a:ext cx="8683624" cy="5741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Text formatting tags modify the text between the opening tag and the closing tag</a:t>
            </a:r>
          </a:p>
          <a:p>
            <a:pPr lvl="1">
              <a:defRPr/>
            </a:pPr>
            <a:r>
              <a:rPr lang="en-US" dirty="0" smtClean="0"/>
              <a:t>Ex.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&lt;b&gt;Hello&lt;/b&gt;</a:t>
            </a:r>
            <a:r>
              <a:rPr lang="en-US" dirty="0" smtClean="0"/>
              <a:t> makes “Hello” bold</a:t>
            </a:r>
          </a:p>
        </p:txBody>
      </p:sp>
      <p:graphicFrame>
        <p:nvGraphicFramePr>
          <p:cNvPr id="909375" name="Group 63"/>
          <p:cNvGraphicFramePr>
            <a:graphicFrameLocks noGrp="1"/>
          </p:cNvGraphicFramePr>
          <p:nvPr>
            <p:ph sz="half" idx="2"/>
          </p:nvPr>
        </p:nvGraphicFramePr>
        <p:xfrm>
          <a:off x="838200" y="2743200"/>
          <a:ext cx="7543800" cy="3429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86200"/>
                <a:gridCol w="3657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&lt;b&gt;&lt;/b&gt;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bold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&lt;i&gt;&lt;/i&gt;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italicized</a:t>
                      </a:r>
                      <a:endParaRPr kumimoji="1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&lt;u&gt;&lt;/u&gt;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underlined</a:t>
                      </a:r>
                      <a:endParaRPr kumimoji="1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&lt;sup&gt;&lt;/sup&gt;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Sample</a:t>
                      </a:r>
                      <a:r>
                        <a:rPr kumimoji="1" lang="en-US" sz="2000" u="none" strike="noStrike" cap="none" normalizeH="0" baseline="30000" noProof="1" smtClean="0">
                          <a:ln>
                            <a:noFill/>
                          </a:ln>
                          <a:effectLst/>
                        </a:rPr>
                        <a:t>superscript</a:t>
                      </a:r>
                      <a:endParaRPr kumimoji="1" lang="en-US" sz="2000" b="0" i="0" u="none" strike="noStrike" cap="none" normalizeH="0" baseline="30000" noProof="1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&lt;sub&gt;&lt;/sub&gt;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Sample</a:t>
                      </a:r>
                      <a:r>
                        <a:rPr kumimoji="1" lang="en-US" sz="2000" u="none" strike="noStrike" cap="none" normalizeH="0" baseline="-25000" noProof="1" smtClean="0">
                          <a:ln>
                            <a:noFill/>
                          </a:ln>
                          <a:effectLst/>
                        </a:rPr>
                        <a:t>subscript</a:t>
                      </a:r>
                      <a:endParaRPr kumimoji="1" lang="en-US" sz="2000" b="0" i="0" u="none" strike="noStrike" cap="none" normalizeH="0" baseline="-25000" noProof="1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&lt;strong&gt;&lt;/strong&gt;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strong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&lt;em&gt;&lt;/em&gt;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emphasized</a:t>
                      </a:r>
                      <a:endParaRPr kumimoji="1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&lt;blockquote&gt;&lt;/blockquote&gt;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Quoted text block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0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&lt;del&gt;&lt;/del&gt;</a:t>
                      </a:r>
                      <a:endParaRPr kumimoji="1" lang="en-US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Deleted text – </a:t>
                      </a:r>
                      <a:r>
                        <a:rPr kumimoji="1" lang="en-US" sz="2000" u="none" strike="sng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strike through</a:t>
                      </a:r>
                      <a:endParaRPr kumimoji="1" lang="en-US" sz="20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52FF4-89E3-4D1B-9927-2DBDC00E58D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BFFC2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Text Formatting – Example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11365" name="Rectangle 5"/>
          <p:cNvSpPr>
            <a:spLocks noChangeArrowheads="1"/>
          </p:cNvSpPr>
          <p:nvPr/>
        </p:nvSpPr>
        <p:spPr bwMode="auto">
          <a:xfrm>
            <a:off x="531814" y="1221587"/>
            <a:ext cx="8078786" cy="435811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&lt;title&gt;Page Title&lt;/title&gt;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&lt;h1&gt;Notice&lt;/h1&gt;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&lt;p&gt;This is a &lt;em&gt;sample&lt;/em&gt; Web page.&lt;/p&gt;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&lt;p&gt;&lt;pre&gt;Next paragraph: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preformatted.&lt;/pre&gt;&lt;/p&gt;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&lt;h2&gt;More Info&lt;/h2&gt;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&lt;p&gt;Specifically, we’re using XHMTL 1.0 transitional.&lt;br /&gt;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Next line.&lt;/p&gt;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18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95041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text-formatting.html</a:t>
            </a:r>
            <a:endParaRPr lang="en-US" sz="2400" b="1" dirty="0">
              <a:solidFill>
                <a:srgbClr val="CCFF6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981200"/>
            <a:ext cx="39814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590800"/>
            <a:ext cx="44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rel(Heading)"/>
              </a:rPr>
              <a:t>HTML Hyperlink</a:t>
            </a:r>
            <a:endParaRPr lang="en-US" sz="5000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rel(Heading)"/>
            </a:endParaRPr>
          </a:p>
        </p:txBody>
      </p:sp>
      <p:pic>
        <p:nvPicPr>
          <p:cNvPr id="3" name="Picture 4" descr="hyperlin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38600"/>
            <a:ext cx="41148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8" descr="http://www.iconarchive.com/icons/mart/glaze/128/html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83012">
            <a:off x="1090695" y="1547894"/>
            <a:ext cx="1219200" cy="12192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HTML Hyperlink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link are hyperlink.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hyperlink is a text or an image you can click on, and jump to another document.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start with &lt;a&gt; and ends with &lt;/a&gt; tag.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Syntax:</a:t>
            </a:r>
          </a:p>
          <a:p>
            <a:pPr>
              <a:buNone/>
            </a:pPr>
            <a:r>
              <a:rPr lang="en-US" dirty="0" smtClean="0"/>
              <a:t>        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url</a:t>
            </a:r>
            <a:r>
              <a:rPr lang="en-US" dirty="0" smtClean="0"/>
              <a:t>”&gt;link text&lt;/a&gt;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HTML Hyperlink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    &lt;a </a:t>
            </a:r>
            <a:r>
              <a:rPr lang="en-US" dirty="0" err="1" smtClean="0"/>
              <a:t>href</a:t>
            </a:r>
            <a:r>
              <a:rPr lang="en-US" dirty="0" smtClean="0"/>
              <a:t>=“http//www.abc.com/html”&gt;</a:t>
            </a:r>
          </a:p>
          <a:p>
            <a:pPr>
              <a:buNone/>
            </a:pPr>
            <a:r>
              <a:rPr lang="en-US" dirty="0" smtClean="0"/>
              <a:t>    Visit our html tutorial</a:t>
            </a:r>
          </a:p>
          <a:p>
            <a:pPr>
              <a:buNone/>
            </a:pPr>
            <a:r>
              <a:rPr lang="en-US" dirty="0" smtClean="0"/>
              <a:t>    &lt;/a&gt;        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href</a:t>
            </a:r>
            <a:r>
              <a:rPr lang="en-US" dirty="0" smtClean="0"/>
              <a:t> attribute specifies the destination address.</a:t>
            </a:r>
          </a:p>
          <a:p>
            <a:r>
              <a:rPr lang="en-US" dirty="0" smtClean="0"/>
              <a:t>The link text is the visible part.</a:t>
            </a:r>
          </a:p>
          <a:p>
            <a:r>
              <a:rPr lang="en-US" dirty="0" smtClean="0"/>
              <a:t>Clicking on the link text, will send you to the specific address.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HTML Hyperlink-link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move the mouse over a link, two things will normally happen:</a:t>
            </a:r>
          </a:p>
          <a:p>
            <a:pPr>
              <a:buNone/>
            </a:pPr>
            <a:r>
              <a:rPr lang="en-US" dirty="0" smtClean="0"/>
              <a:t>         1)The mouse arrow will turn into a little hand.</a:t>
            </a:r>
          </a:p>
          <a:p>
            <a:pPr>
              <a:buNone/>
            </a:pPr>
            <a:r>
              <a:rPr lang="en-US" dirty="0" smtClean="0"/>
              <a:t>         2)The color of the link element will change.</a:t>
            </a:r>
          </a:p>
          <a:p>
            <a:r>
              <a:rPr lang="en-US" dirty="0" smtClean="0"/>
              <a:t>  By default, a link will appear like this:</a:t>
            </a:r>
          </a:p>
          <a:p>
            <a:pPr>
              <a:buNone/>
            </a:pPr>
            <a:r>
              <a:rPr lang="en-US" dirty="0" smtClean="0"/>
              <a:t>         1)An unvisited link is underline and blue.</a:t>
            </a:r>
          </a:p>
          <a:p>
            <a:pPr>
              <a:buNone/>
            </a:pPr>
            <a:r>
              <a:rPr lang="en-US" dirty="0" smtClean="0"/>
              <a:t>         2)An visited link is underline and purple.</a:t>
            </a:r>
          </a:p>
          <a:p>
            <a:pPr>
              <a:buNone/>
            </a:pPr>
            <a:r>
              <a:rPr lang="en-US" dirty="0" smtClean="0"/>
              <a:t>         3)An active link is underline and 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HTML Hyperlink-Link target attibute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attribute specifies where to open the link document.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   &lt;a </a:t>
            </a:r>
            <a:r>
              <a:rPr lang="en-US" dirty="0" err="1" smtClean="0"/>
              <a:t>href</a:t>
            </a:r>
            <a:r>
              <a:rPr lang="en-US" dirty="0" smtClean="0"/>
              <a:t>=</a:t>
            </a:r>
            <a:r>
              <a:rPr lang="en-US" dirty="0" smtClean="0">
                <a:hlinkClick r:id="rId2"/>
              </a:rPr>
              <a:t>http://abc.com/</a:t>
            </a:r>
            <a:r>
              <a:rPr lang="en-US" dirty="0" smtClean="0"/>
              <a:t> target=“_blank”&gt;</a:t>
            </a:r>
          </a:p>
          <a:p>
            <a:pPr>
              <a:buNone/>
            </a:pPr>
            <a:r>
              <a:rPr lang="en-US" dirty="0" smtClean="0"/>
              <a:t>     Visit </a:t>
            </a:r>
            <a:r>
              <a:rPr lang="en-US" dirty="0" err="1" smtClean="0"/>
              <a:t>abc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     &lt;/a&gt;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HTML Hyperlink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73914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0268"/>
                <a:gridCol w="55111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Target value</a:t>
                      </a: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_blank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Open the linked document</a:t>
                      </a:r>
                      <a:r>
                        <a:rPr lang="en-US" sz="1800" baseline="0" dirty="0" smtClean="0"/>
                        <a:t> in a new window or tab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_self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Opens the linked document in the same frame as it was clicked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_parent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Opens</a:t>
                      </a:r>
                      <a:r>
                        <a:rPr lang="en-US" sz="1800" baseline="0" dirty="0" smtClean="0"/>
                        <a:t> the linked document in the parent frame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_top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Opens</a:t>
                      </a:r>
                      <a:r>
                        <a:rPr lang="en-US" sz="1800" baseline="0" dirty="0" smtClean="0"/>
                        <a:t> the linked document in the full body of the window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Table of Contents</a:t>
            </a:r>
            <a:endParaRPr lang="bg-BG" dirty="0" smtClean="0"/>
          </a:p>
        </p:txBody>
      </p:sp>
      <p:sp>
        <p:nvSpPr>
          <p:cNvPr id="985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4648200"/>
          </a:xfrm>
        </p:spPr>
        <p:txBody>
          <a:bodyPr/>
          <a:lstStyle/>
          <a:p>
            <a:pPr marL="446088" indent="-446088">
              <a:lnSpc>
                <a:spcPct val="100000"/>
              </a:lnSpc>
              <a:buFontTx/>
              <a:buAutoNum type="arabicPeriod"/>
              <a:tabLst/>
              <a:defRPr/>
            </a:pPr>
            <a:r>
              <a:rPr lang="en-US" dirty="0" smtClean="0"/>
              <a:t>Introduction to HTML</a:t>
            </a:r>
          </a:p>
          <a:p>
            <a:pPr marL="519113" lvl="1" indent="-236538">
              <a:lnSpc>
                <a:spcPct val="100000"/>
              </a:lnSpc>
              <a:defRPr/>
            </a:pPr>
            <a:r>
              <a:rPr lang="en-US" dirty="0" smtClean="0"/>
              <a:t>How the Web Works?</a:t>
            </a:r>
          </a:p>
          <a:p>
            <a:pPr marL="519113" lvl="1" indent="-236538">
              <a:lnSpc>
                <a:spcPct val="100000"/>
              </a:lnSpc>
              <a:defRPr/>
            </a:pPr>
            <a:r>
              <a:rPr lang="en-US" dirty="0" smtClean="0"/>
              <a:t>What is a Web Page?</a:t>
            </a:r>
          </a:p>
          <a:p>
            <a:pPr marL="519113" lvl="1" indent="-236538">
              <a:lnSpc>
                <a:spcPct val="100000"/>
              </a:lnSpc>
              <a:defRPr/>
            </a:pPr>
            <a:r>
              <a:rPr lang="en-US" dirty="0" smtClean="0"/>
              <a:t>My First HTML Page</a:t>
            </a:r>
          </a:p>
          <a:p>
            <a:pPr marL="519113" lvl="1" indent="-236538">
              <a:lnSpc>
                <a:spcPct val="100000"/>
              </a:lnSpc>
              <a:defRPr/>
            </a:pPr>
            <a:r>
              <a:rPr lang="en-US" dirty="0" smtClean="0"/>
              <a:t>Basic Tags: </a:t>
            </a:r>
            <a:r>
              <a:rPr lang="en-US" smtClean="0"/>
              <a:t>Hyperlinks,Table,Frame.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124200" y="3429000"/>
            <a:ext cx="4876800" cy="685800"/>
          </a:xfrm>
        </p:spPr>
        <p:txBody>
          <a:bodyPr/>
          <a:lstStyle/>
          <a:p>
            <a:r>
              <a:rPr lang="en-US" dirty="0" smtClean="0"/>
              <a:t>HTML Tables</a:t>
            </a:r>
            <a:endParaRPr lang="en-US" dirty="0"/>
          </a:p>
        </p:txBody>
      </p:sp>
      <p:pic>
        <p:nvPicPr>
          <p:cNvPr id="57346" name="Picture 2" descr="http://webscripts.softpedia.com/screenshots/Javascript-for-sorting-HTML-tables-2110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538154" cy="1184512"/>
          </a:xfrm>
          <a:prstGeom prst="roundRect">
            <a:avLst>
              <a:gd name="adj" fmla="val 627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  <p:pic>
        <p:nvPicPr>
          <p:cNvPr id="57348" name="Picture 4" descr="http://www.create-a-website-adviser.com/images/htmltable1cod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20445291">
            <a:off x="737435" y="2866099"/>
            <a:ext cx="2167800" cy="3381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://puna.net.nz/archives/Design/css-tables_files/c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7001">
            <a:off x="5216420" y="4908247"/>
            <a:ext cx="3200400" cy="1330934"/>
          </a:xfrm>
          <a:prstGeom prst="roundRect">
            <a:avLst>
              <a:gd name="adj" fmla="val 1878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54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HTML</a:t>
            </a:r>
            <a:r>
              <a:rPr lang="en-US" dirty="0" smtClean="0"/>
              <a:t> Tables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en-US" dirty="0" smtClean="0"/>
              <a:t>Tables represent tabular data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A table consists of one or several rows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Each row has one or more columns</a:t>
            </a:r>
          </a:p>
          <a:p>
            <a:pPr lvl="1">
              <a:lnSpc>
                <a:spcPts val="4000"/>
              </a:lnSpc>
              <a:defRPr/>
            </a:pPr>
            <a:endParaRPr lang="en-US" dirty="0" smtClean="0"/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Tables comprised of several core tags: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&lt;table&gt;&lt;/table&gt;</a:t>
            </a:r>
            <a:r>
              <a:rPr lang="en-US" dirty="0" smtClean="0"/>
              <a:t>: begin / end the table</a:t>
            </a:r>
            <a:br>
              <a:rPr lang="en-US" dirty="0" smtClean="0"/>
            </a:b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&lt;tr&gt;&lt;/tr&gt;</a:t>
            </a:r>
            <a:r>
              <a:rPr lang="en-US" noProof="1" smtClean="0"/>
              <a:t>: </a:t>
            </a:r>
            <a:r>
              <a:rPr lang="en-US" dirty="0" smtClean="0"/>
              <a:t>create a table row</a:t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&lt;td&gt;&lt;/td&gt;</a:t>
            </a:r>
            <a:r>
              <a:rPr lang="en-US" dirty="0" smtClean="0"/>
              <a:t>: create tabular data (cell)</a:t>
            </a:r>
          </a:p>
          <a:p>
            <a:pPr>
              <a:lnSpc>
                <a:spcPts val="4000"/>
              </a:lnSpc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8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HTML Tables (2)</a:t>
            </a:r>
            <a:endParaRPr lang="bg-BG" smtClean="0"/>
          </a:p>
        </p:txBody>
      </p:sp>
      <p:sp>
        <p:nvSpPr>
          <p:cNvPr id="101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table</a:t>
            </a: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row</a:t>
            </a: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cell in a row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010692" name="Rectangle 4"/>
          <p:cNvSpPr>
            <a:spLocks noChangeArrowheads="1"/>
          </p:cNvSpPr>
          <p:nvPr/>
        </p:nvSpPr>
        <p:spPr bwMode="auto">
          <a:xfrm>
            <a:off x="755651" y="1905000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&lt;table&gt; ... &lt;/table&gt;</a:t>
            </a:r>
          </a:p>
        </p:txBody>
      </p:sp>
      <p:sp>
        <p:nvSpPr>
          <p:cNvPr id="1010693" name="Rectangle 5"/>
          <p:cNvSpPr>
            <a:spLocks noChangeArrowheads="1"/>
          </p:cNvSpPr>
          <p:nvPr/>
        </p:nvSpPr>
        <p:spPr bwMode="auto">
          <a:xfrm>
            <a:off x="755651" y="3500438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&lt;tr&gt; ... &lt;/tr&gt;</a:t>
            </a:r>
          </a:p>
        </p:txBody>
      </p:sp>
      <p:sp>
        <p:nvSpPr>
          <p:cNvPr id="1010694" name="Rectangle 6"/>
          <p:cNvSpPr>
            <a:spLocks noChangeArrowheads="1"/>
          </p:cNvSpPr>
          <p:nvPr/>
        </p:nvSpPr>
        <p:spPr bwMode="auto">
          <a:xfrm>
            <a:off x="755651" y="5100935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&lt;td&gt; ... &lt;/td&gt;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0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343400" y="1981200"/>
            <a:ext cx="4267200" cy="441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cellpadding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around the cell content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57200" y="1981200"/>
            <a:ext cx="3352800" cy="45720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between cells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800" smtClean="0"/>
              <a:t>Cell Spacing and Padding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33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Tables have two important attributes:</a:t>
            </a: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69963" y="3055938"/>
            <a:ext cx="2233612" cy="1439862"/>
            <a:chOff x="838" y="1933"/>
            <a:chExt cx="1407" cy="907"/>
          </a:xfrm>
        </p:grpSpPr>
        <p:sp>
          <p:nvSpPr>
            <p:cNvPr id="1024007" name="Rectangle 7"/>
            <p:cNvSpPr>
              <a:spLocks noChangeArrowheads="1"/>
            </p:cNvSpPr>
            <p:nvPr/>
          </p:nvSpPr>
          <p:spPr bwMode="auto">
            <a:xfrm>
              <a:off x="838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8" name="Rectangle 8"/>
            <p:cNvSpPr>
              <a:spLocks noChangeArrowheads="1"/>
            </p:cNvSpPr>
            <p:nvPr/>
          </p:nvSpPr>
          <p:spPr bwMode="auto">
            <a:xfrm>
              <a:off x="1746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9" name="Rectangle 9"/>
            <p:cNvSpPr>
              <a:spLocks noChangeArrowheads="1"/>
            </p:cNvSpPr>
            <p:nvPr/>
          </p:nvSpPr>
          <p:spPr bwMode="auto">
            <a:xfrm>
              <a:off x="838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0" name="Rectangle 10"/>
            <p:cNvSpPr>
              <a:spLocks noChangeArrowheads="1"/>
            </p:cNvSpPr>
            <p:nvPr/>
          </p:nvSpPr>
          <p:spPr bwMode="auto">
            <a:xfrm>
              <a:off x="1746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1" name="Line 11"/>
            <p:cNvSpPr>
              <a:spLocks noChangeShapeType="1"/>
            </p:cNvSpPr>
            <p:nvPr/>
          </p:nvSpPr>
          <p:spPr bwMode="auto">
            <a:xfrm>
              <a:off x="1336" y="2069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14" name="Line 14"/>
            <p:cNvSpPr>
              <a:spLocks noChangeShapeType="1"/>
            </p:cNvSpPr>
            <p:nvPr/>
          </p:nvSpPr>
          <p:spPr bwMode="auto">
            <a:xfrm flipH="1">
              <a:off x="1988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29" name="Line 29"/>
            <p:cNvSpPr>
              <a:spLocks noChangeShapeType="1"/>
            </p:cNvSpPr>
            <p:nvPr/>
          </p:nvSpPr>
          <p:spPr bwMode="auto">
            <a:xfrm>
              <a:off x="1337" y="2704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30" name="Line 30"/>
            <p:cNvSpPr>
              <a:spLocks noChangeShapeType="1"/>
            </p:cNvSpPr>
            <p:nvPr/>
          </p:nvSpPr>
          <p:spPr bwMode="auto">
            <a:xfrm flipH="1">
              <a:off x="1087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5224463" y="2819400"/>
            <a:ext cx="2501900" cy="1887538"/>
            <a:chOff x="3345" y="1688"/>
            <a:chExt cx="1576" cy="1189"/>
          </a:xfrm>
          <a:effectLst/>
        </p:grpSpPr>
        <p:sp>
          <p:nvSpPr>
            <p:cNvPr id="1024025" name="Rectangle 25"/>
            <p:cNvSpPr>
              <a:spLocks noChangeArrowheads="1"/>
            </p:cNvSpPr>
            <p:nvPr/>
          </p:nvSpPr>
          <p:spPr bwMode="auto">
            <a:xfrm>
              <a:off x="3355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1" name="Line 31"/>
            <p:cNvSpPr>
              <a:spLocks noChangeShapeType="1"/>
            </p:cNvSpPr>
            <p:nvPr/>
          </p:nvSpPr>
          <p:spPr bwMode="auto">
            <a:xfrm flipH="1">
              <a:off x="3718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3" name="Line 33"/>
            <p:cNvSpPr>
              <a:spLocks noChangeShapeType="1"/>
            </p:cNvSpPr>
            <p:nvPr/>
          </p:nvSpPr>
          <p:spPr bwMode="auto">
            <a:xfrm>
              <a:off x="3345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4" name="Line 34"/>
            <p:cNvSpPr>
              <a:spLocks noChangeShapeType="1"/>
            </p:cNvSpPr>
            <p:nvPr/>
          </p:nvSpPr>
          <p:spPr bwMode="auto">
            <a:xfrm>
              <a:off x="3884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5" name="Line 35"/>
            <p:cNvSpPr>
              <a:spLocks noChangeShapeType="1"/>
            </p:cNvSpPr>
            <p:nvPr/>
          </p:nvSpPr>
          <p:spPr bwMode="auto">
            <a:xfrm flipH="1">
              <a:off x="3718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6" name="Rectangle 36"/>
            <p:cNvSpPr>
              <a:spLocks noChangeArrowheads="1"/>
            </p:cNvSpPr>
            <p:nvPr/>
          </p:nvSpPr>
          <p:spPr bwMode="auto">
            <a:xfrm>
              <a:off x="3355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7" name="Line 37"/>
            <p:cNvSpPr>
              <a:spLocks noChangeShapeType="1"/>
            </p:cNvSpPr>
            <p:nvPr/>
          </p:nvSpPr>
          <p:spPr bwMode="auto">
            <a:xfrm flipH="1">
              <a:off x="3718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8" name="Line 38"/>
            <p:cNvSpPr>
              <a:spLocks noChangeShapeType="1"/>
            </p:cNvSpPr>
            <p:nvPr/>
          </p:nvSpPr>
          <p:spPr bwMode="auto">
            <a:xfrm>
              <a:off x="3345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9" name="Line 39"/>
            <p:cNvSpPr>
              <a:spLocks noChangeShapeType="1"/>
            </p:cNvSpPr>
            <p:nvPr/>
          </p:nvSpPr>
          <p:spPr bwMode="auto">
            <a:xfrm>
              <a:off x="3884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0" name="Line 40"/>
            <p:cNvSpPr>
              <a:spLocks noChangeShapeType="1"/>
            </p:cNvSpPr>
            <p:nvPr/>
          </p:nvSpPr>
          <p:spPr bwMode="auto">
            <a:xfrm flipH="1">
              <a:off x="3718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1" name="Rectangle 41"/>
            <p:cNvSpPr>
              <a:spLocks noChangeArrowheads="1"/>
            </p:cNvSpPr>
            <p:nvPr/>
          </p:nvSpPr>
          <p:spPr bwMode="auto">
            <a:xfrm>
              <a:off x="4171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2" name="Line 42"/>
            <p:cNvSpPr>
              <a:spLocks noChangeShapeType="1"/>
            </p:cNvSpPr>
            <p:nvPr/>
          </p:nvSpPr>
          <p:spPr bwMode="auto">
            <a:xfrm flipH="1">
              <a:off x="4534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3" name="Line 43"/>
            <p:cNvSpPr>
              <a:spLocks noChangeShapeType="1"/>
            </p:cNvSpPr>
            <p:nvPr/>
          </p:nvSpPr>
          <p:spPr bwMode="auto">
            <a:xfrm>
              <a:off x="4161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4" name="Line 44"/>
            <p:cNvSpPr>
              <a:spLocks noChangeShapeType="1"/>
            </p:cNvSpPr>
            <p:nvPr/>
          </p:nvSpPr>
          <p:spPr bwMode="auto">
            <a:xfrm>
              <a:off x="4700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5" name="Line 45"/>
            <p:cNvSpPr>
              <a:spLocks noChangeShapeType="1"/>
            </p:cNvSpPr>
            <p:nvPr/>
          </p:nvSpPr>
          <p:spPr bwMode="auto">
            <a:xfrm flipH="1">
              <a:off x="4534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6" name="Rectangle 46"/>
            <p:cNvSpPr>
              <a:spLocks noChangeArrowheads="1"/>
            </p:cNvSpPr>
            <p:nvPr/>
          </p:nvSpPr>
          <p:spPr bwMode="auto">
            <a:xfrm>
              <a:off x="4171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7" name="Line 47"/>
            <p:cNvSpPr>
              <a:spLocks noChangeShapeType="1"/>
            </p:cNvSpPr>
            <p:nvPr/>
          </p:nvSpPr>
          <p:spPr bwMode="auto">
            <a:xfrm flipH="1">
              <a:off x="4534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8" name="Line 48"/>
            <p:cNvSpPr>
              <a:spLocks noChangeShapeType="1"/>
            </p:cNvSpPr>
            <p:nvPr/>
          </p:nvSpPr>
          <p:spPr bwMode="auto">
            <a:xfrm>
              <a:off x="4161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9" name="Line 49"/>
            <p:cNvSpPr>
              <a:spLocks noChangeShapeType="1"/>
            </p:cNvSpPr>
            <p:nvPr/>
          </p:nvSpPr>
          <p:spPr bwMode="auto">
            <a:xfrm>
              <a:off x="4700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50" name="Line 50"/>
            <p:cNvSpPr>
              <a:spLocks noChangeShapeType="1"/>
            </p:cNvSpPr>
            <p:nvPr/>
          </p:nvSpPr>
          <p:spPr bwMode="auto">
            <a:xfrm flipH="1">
              <a:off x="4534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20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Cell Spacing and Padding – Example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565150" y="1400175"/>
            <a:ext cx="7993063" cy="442685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&lt;head&gt;&lt;title&gt;Table Cells&lt;/title&gt;&lt;/head&gt;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&lt;table cellspacing="15" cellpadding="0"&gt;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&lt;tr&gt;&lt;td&gt;First&lt;/td&gt;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&lt;td&gt;Second&lt;/td&gt;&lt;/tr&gt;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&lt;br/&gt;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&lt;table cellspacing="0" cellpadding="10"&gt;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&lt;tr&gt;&lt;td&gt;First&lt;/td&gt;&lt;td&gt;Second&lt;/td&gt;&lt;/tr&gt;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457200" y="868154"/>
            <a:ext cx="24449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bg-BG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</a:t>
            </a:r>
            <a:r>
              <a:rPr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cells</a:t>
            </a:r>
            <a:r>
              <a:rPr lang="bg-BG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.html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828800"/>
            <a:ext cx="36861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5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334000" y="16764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rowspan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rows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6764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columns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6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Column and Row Span</a:t>
            </a:r>
          </a:p>
        </p:txBody>
      </p:sp>
      <p:sp>
        <p:nvSpPr>
          <p:cNvPr id="1036293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60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 cells have two important attributes: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990599" y="3240832"/>
            <a:ext cx="1447801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4" name="Rectangle 36"/>
          <p:cNvSpPr>
            <a:spLocks noChangeArrowheads="1"/>
          </p:cNvSpPr>
          <p:nvPr/>
        </p:nvSpPr>
        <p:spPr bwMode="auto">
          <a:xfrm>
            <a:off x="2538918" y="3240832"/>
            <a:ext cx="1499682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5" name="Rectangle 37"/>
          <p:cNvSpPr>
            <a:spLocks noChangeArrowheads="1"/>
          </p:cNvSpPr>
          <p:nvPr/>
        </p:nvSpPr>
        <p:spPr bwMode="auto">
          <a:xfrm>
            <a:off x="990600" y="3908359"/>
            <a:ext cx="3048000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6" name="AutoShape 38"/>
          <p:cNvSpPr>
            <a:spLocks noChangeArrowheads="1"/>
          </p:cNvSpPr>
          <p:nvPr/>
        </p:nvSpPr>
        <p:spPr bwMode="auto">
          <a:xfrm>
            <a:off x="2555875" y="2492375"/>
            <a:ext cx="1871663" cy="527804"/>
          </a:xfrm>
          <a:prstGeom prst="wedgeRoundRectCallout">
            <a:avLst>
              <a:gd name="adj1" fmla="val -46269"/>
              <a:gd name="adj2" fmla="val 15514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7" name="AutoShape 39"/>
          <p:cNvSpPr>
            <a:spLocks noChangeArrowheads="1"/>
          </p:cNvSpPr>
          <p:nvPr/>
        </p:nvSpPr>
        <p:spPr bwMode="auto">
          <a:xfrm>
            <a:off x="539750" y="2492375"/>
            <a:ext cx="1871663" cy="511275"/>
          </a:xfrm>
          <a:prstGeom prst="wedgeRoundRectCallout">
            <a:avLst>
              <a:gd name="adj1" fmla="val 41519"/>
              <a:gd name="adj2" fmla="val 14595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8" name="AutoShape 40"/>
          <p:cNvSpPr>
            <a:spLocks noChangeArrowheads="1"/>
          </p:cNvSpPr>
          <p:nvPr/>
        </p:nvSpPr>
        <p:spPr bwMode="auto">
          <a:xfrm>
            <a:off x="2971800" y="4648200"/>
            <a:ext cx="1871662" cy="527804"/>
          </a:xfrm>
          <a:prstGeom prst="wedgeRoundRectCallout">
            <a:avLst>
              <a:gd name="adj1" fmla="val -39747"/>
              <a:gd name="adj2" fmla="val -11255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colspan="2"</a:t>
            </a:r>
          </a:p>
        </p:txBody>
      </p:sp>
      <p:sp>
        <p:nvSpPr>
          <p:cNvPr id="1036329" name="Rectangle 41"/>
          <p:cNvSpPr>
            <a:spLocks noChangeArrowheads="1"/>
          </p:cNvSpPr>
          <p:nvPr/>
        </p:nvSpPr>
        <p:spPr bwMode="auto">
          <a:xfrm>
            <a:off x="5291138" y="3200400"/>
            <a:ext cx="1503362" cy="12954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80000" tIns="108000" rIns="180000" bIns="108000" anchor="ctr"/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0" name="Rectangle 42"/>
          <p:cNvSpPr>
            <a:spLocks noChangeArrowheads="1"/>
          </p:cNvSpPr>
          <p:nvPr/>
        </p:nvSpPr>
        <p:spPr bwMode="auto">
          <a:xfrm>
            <a:off x="6917243" y="3200400"/>
            <a:ext cx="1410277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2" name="Rectangle 44"/>
          <p:cNvSpPr>
            <a:spLocks noChangeArrowheads="1"/>
          </p:cNvSpPr>
          <p:nvPr/>
        </p:nvSpPr>
        <p:spPr bwMode="auto">
          <a:xfrm>
            <a:off x="6917243" y="3886200"/>
            <a:ext cx="1410277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3" name="AutoShape 45"/>
          <p:cNvSpPr>
            <a:spLocks noChangeArrowheads="1"/>
          </p:cNvSpPr>
          <p:nvPr/>
        </p:nvSpPr>
        <p:spPr bwMode="auto">
          <a:xfrm>
            <a:off x="4716463" y="2492375"/>
            <a:ext cx="1943100" cy="527804"/>
          </a:xfrm>
          <a:prstGeom prst="wedgeRoundRectCallout">
            <a:avLst>
              <a:gd name="adj1" fmla="val 38074"/>
              <a:gd name="adj2" fmla="val 15000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rowspan="2"</a:t>
            </a:r>
          </a:p>
        </p:txBody>
      </p:sp>
      <p:sp>
        <p:nvSpPr>
          <p:cNvPr id="1036334" name="AutoShape 46"/>
          <p:cNvSpPr>
            <a:spLocks noChangeArrowheads="1"/>
          </p:cNvSpPr>
          <p:nvPr/>
        </p:nvSpPr>
        <p:spPr bwMode="auto">
          <a:xfrm>
            <a:off x="6804025" y="2492375"/>
            <a:ext cx="1944688" cy="527804"/>
          </a:xfrm>
          <a:prstGeom prst="wedgeRoundRectCallout">
            <a:avLst>
              <a:gd name="adj1" fmla="val -39389"/>
              <a:gd name="adj2" fmla="val 15073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  <p:sp>
        <p:nvSpPr>
          <p:cNvPr id="20" name="AutoShape 46"/>
          <p:cNvSpPr>
            <a:spLocks noChangeArrowheads="1"/>
          </p:cNvSpPr>
          <p:nvPr/>
        </p:nvSpPr>
        <p:spPr bwMode="auto">
          <a:xfrm>
            <a:off x="6781800" y="4572000"/>
            <a:ext cx="1944688" cy="527804"/>
          </a:xfrm>
          <a:prstGeom prst="wedgeRoundRectCallout">
            <a:avLst>
              <a:gd name="adj1" fmla="val -36289"/>
              <a:gd name="adj2" fmla="val -8914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8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326" grpId="0" animBg="1"/>
      <p:bldP spid="1036327" grpId="0" animBg="1"/>
      <p:bldP spid="1036328" grpId="0" animBg="1"/>
      <p:bldP spid="1036333" grpId="0" animBg="1"/>
      <p:bldP spid="1036334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9" name="Rectangle 3"/>
          <p:cNvSpPr>
            <a:spLocks noChangeArrowheads="1"/>
          </p:cNvSpPr>
          <p:nvPr/>
        </p:nvSpPr>
        <p:spPr bwMode="auto">
          <a:xfrm>
            <a:off x="539750" y="1371600"/>
            <a:ext cx="7993063" cy="286232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cellspacing="0"&gt;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class="1"&gt;&lt;td&gt;Cell[1,1]&lt;/td&gt;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colspan="2"&gt;Cell[2,1]&lt;/td&gt;&lt;/tr&gt;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class=“2"&gt;&lt;td&gt;Cell[1,2]&lt;/td&gt;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rowspan="2"&gt;Cell[2,2]&lt;/td&gt;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&lt;td&gt;Cell[3,2]&lt;/td&gt;&lt;/tr&gt;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class=“3"&gt;&lt;td&gt;Cell[1,3]&lt;/td&gt;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&lt;td&gt;Cell[2,3]&lt;/td&gt;&lt;/tr&gt;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91991" y="3220496"/>
            <a:ext cx="5737609" cy="28587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Column and Row Span –</a:t>
            </a:r>
            <a:br>
              <a:rPr lang="en-US" sz="3600" dirty="0" smtClean="0"/>
            </a:br>
            <a:r>
              <a:rPr lang="en-US" sz="3600" dirty="0" smtClean="0"/>
              <a:t>Example 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038341" name="Rectangle 5"/>
          <p:cNvSpPr>
            <a:spLocks noChangeArrowheads="1"/>
          </p:cNvSpPr>
          <p:nvPr/>
        </p:nvSpPr>
        <p:spPr bwMode="auto">
          <a:xfrm>
            <a:off x="2617788" y="2332038"/>
            <a:ext cx="184150" cy="822325"/>
          </a:xfrm>
          <a:prstGeom prst="rect">
            <a:avLst/>
          </a:prstGeom>
          <a:noFill/>
          <a:ln w="25400" algn="ctr">
            <a:noFill/>
            <a:miter lim="800000"/>
            <a:headEnd type="none" w="lg" len="med"/>
            <a:tailEnd type="none" w="lg" len="med"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0">
                <a:solidFill>
                  <a:schemeClr val="tx1"/>
                </a:solidFill>
              </a:rPr>
              <a:t/>
            </a:r>
            <a:br>
              <a:rPr lang="en-US" sz="2400" b="0">
                <a:solidFill>
                  <a:schemeClr val="tx1"/>
                </a:solidFill>
              </a:rPr>
            </a:b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7392" y="785618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table-colspan-rowspan.html</a:t>
            </a:r>
            <a:endParaRPr lang="bg-BG" sz="26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627313" y="3351213"/>
            <a:ext cx="5472112" cy="2592387"/>
            <a:chOff x="1649" y="1987"/>
            <a:chExt cx="2463" cy="86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91" y="2563"/>
              <a:ext cx="821" cy="288"/>
            </a:xfrm>
            <a:prstGeom prst="rect">
              <a:avLst/>
            </a:prstGeom>
            <a:solidFill>
              <a:srgbClr val="CCCCFF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Cell[2,3]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649" y="2563"/>
              <a:ext cx="821" cy="288"/>
            </a:xfrm>
            <a:prstGeom prst="rect">
              <a:avLst/>
            </a:prstGeom>
            <a:solidFill>
              <a:srgbClr val="CCCCFF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Cell[1,3]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291" y="2275"/>
              <a:ext cx="821" cy="288"/>
            </a:xfrm>
            <a:prstGeom prst="rect">
              <a:avLst/>
            </a:prstGeom>
            <a:solidFill>
              <a:srgbClr val="FFCC66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Cell[3,2]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70" y="2275"/>
              <a:ext cx="821" cy="576"/>
            </a:xfrm>
            <a:prstGeom prst="rect">
              <a:avLst/>
            </a:prstGeom>
            <a:solidFill>
              <a:srgbClr val="FFCC66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Cell[2,2]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649" y="2275"/>
              <a:ext cx="821" cy="288"/>
            </a:xfrm>
            <a:prstGeom prst="rect">
              <a:avLst/>
            </a:prstGeom>
            <a:solidFill>
              <a:srgbClr val="FFCC66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Cell[1,2]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470" y="1987"/>
              <a:ext cx="1642" cy="288"/>
            </a:xfrm>
            <a:prstGeom prst="rect">
              <a:avLst/>
            </a:prstGeom>
            <a:solidFill>
              <a:srgbClr val="FFFF00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Cell[2,1]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49" y="1987"/>
              <a:ext cx="821" cy="288"/>
            </a:xfrm>
            <a:prstGeom prst="rect">
              <a:avLst/>
            </a:prstGeom>
            <a:solidFill>
              <a:srgbClr val="FFFF00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Cell[1,1]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649" y="1987"/>
              <a:ext cx="2463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649" y="2851"/>
              <a:ext cx="2463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649" y="1987"/>
              <a:ext cx="0" cy="86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112" y="1987"/>
              <a:ext cx="0" cy="86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649" y="2275"/>
              <a:ext cx="2463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470" y="1987"/>
              <a:ext cx="0" cy="86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649" y="2563"/>
              <a:ext cx="821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291" y="2275"/>
              <a:ext cx="0" cy="576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291" y="2563"/>
              <a:ext cx="821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37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4572001"/>
            <a:ext cx="7924800" cy="685800"/>
          </a:xfrm>
        </p:spPr>
        <p:txBody>
          <a:bodyPr/>
          <a:lstStyle/>
          <a:p>
            <a:r>
              <a:rPr lang="en-US" dirty="0" smtClean="0"/>
              <a:t>HTML Frames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5298280"/>
            <a:ext cx="7924800" cy="569120"/>
          </a:xfrm>
        </p:spPr>
        <p:txBody>
          <a:bodyPr/>
          <a:lstStyle/>
          <a:p>
            <a:r>
              <a:rPr lang="en-US" noProof="1" smtClean="0">
                <a:latin typeface="Consolas" pitchFamily="49" charset="0"/>
                <a:cs typeface="Consolas" pitchFamily="49" charset="0"/>
              </a:rPr>
              <a:t>&lt;frameset&gt;</a:t>
            </a:r>
            <a:r>
              <a:rPr lang="en-US" noProof="1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&lt;frame&gt;</a:t>
            </a:r>
            <a:r>
              <a:rPr lang="en-US" noProof="1" smtClean="0"/>
              <a:t> </a:t>
            </a:r>
            <a:endParaRPr lang="en-US" noProof="1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6" name="Picture 2" descr="http://www.webdevelopersnotes.com/tutorials/adhtml/nfram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3657600" cy="2438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osignal.org/wmsclient/viewer/doc/img/framese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25448"/>
            <a:ext cx="3790950" cy="24389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123740" lon="1804826" rev="2156107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23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Frames</a:t>
            </a:r>
            <a:r>
              <a:rPr lang="en-US" sz="2800" dirty="0" smtClean="0"/>
              <a:t> provide a way to show multiple HTML documents in a single Web page</a:t>
            </a:r>
          </a:p>
          <a:p>
            <a:r>
              <a:rPr lang="en-US" sz="2800" dirty="0" smtClean="0"/>
              <a:t>The page can be split into separate views (frames) horizontally and vertically</a:t>
            </a:r>
          </a:p>
          <a:p>
            <a:pPr>
              <a:buNone/>
            </a:pPr>
            <a:r>
              <a:rPr lang="en-US" sz="2800" dirty="0" smtClean="0"/>
              <a:t>     Syntax: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&lt;frame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src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=“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url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” Name=“”&gt;</a:t>
            </a:r>
          </a:p>
          <a:p>
            <a:pPr lvl="1"/>
            <a:r>
              <a:rPr lang="en-US" sz="2800" dirty="0" smtClean="0"/>
              <a:t>FRAME attributes:</a:t>
            </a:r>
          </a:p>
          <a:p>
            <a:pPr lvl="2"/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NAME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- identifies specific frame, enabling hyperlinks to load in their intended frame</a:t>
            </a:r>
          </a:p>
          <a:p>
            <a:pPr lvl="2"/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SRC</a:t>
            </a:r>
            <a:r>
              <a:rPr lang="en-US" dirty="0" smtClean="0"/>
              <a:t> - Gives the URL of the page that will be displayed in the specified frame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73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HTML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dirty="0" smtClean="0"/>
              <a:t>&lt;FRAMESET&gt; tags </a:t>
            </a:r>
          </a:p>
          <a:p>
            <a:pPr lvl="1"/>
            <a:r>
              <a:rPr lang="en-US" sz="3300" dirty="0" smtClean="0"/>
              <a:t>Tell the browser the page contains frames</a:t>
            </a:r>
          </a:p>
          <a:p>
            <a:pPr lvl="1"/>
            <a:r>
              <a:rPr lang="en-US" sz="3300" dirty="0" smtClean="0"/>
              <a:t>Details for frames contained within &lt;FRAMESET&gt;…&lt;/FRAMESET&gt; tags</a:t>
            </a:r>
          </a:p>
          <a:p>
            <a:pPr lvl="1"/>
            <a:r>
              <a:rPr lang="en-US" sz="3300" dirty="0" smtClean="0"/>
              <a:t>COLS or ROWS attribute divides the screen into multiple rows or columns.</a:t>
            </a:r>
          </a:p>
          <a:p>
            <a:pPr lvl="2"/>
            <a:r>
              <a:rPr lang="en-US" sz="3300" dirty="0" smtClean="0"/>
              <a:t>In pixels or a percentage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the Web Works?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66800"/>
            <a:ext cx="8496300" cy="1371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WWW use classical client / server architecture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HTTP is text-based </a:t>
            </a:r>
            <a:r>
              <a:rPr lang="en-US" dirty="0"/>
              <a:t>request-response </a:t>
            </a:r>
            <a:r>
              <a:rPr lang="en-US" dirty="0" smtClean="0"/>
              <a:t>protocol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971800" y="3174562"/>
            <a:ext cx="3352800" cy="676629"/>
            <a:chOff x="1776" y="1680"/>
            <a:chExt cx="1728" cy="352"/>
          </a:xfrm>
          <a:solidFill>
            <a:schemeClr val="accent5">
              <a:lumMod val="60000"/>
              <a:lumOff val="40000"/>
              <a:alpha val="30000"/>
            </a:schemeClr>
          </a:solidFill>
        </p:grpSpPr>
        <p:sp>
          <p:nvSpPr>
            <p:cNvPr id="874525" name="AutoShape 29"/>
            <p:cNvSpPr>
              <a:spLocks noChangeArrowheads="1"/>
            </p:cNvSpPr>
            <p:nvPr/>
          </p:nvSpPr>
          <p:spPr bwMode="auto">
            <a:xfrm>
              <a:off x="1776" y="1680"/>
              <a:ext cx="1728" cy="35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pFill/>
            <a:ln w="12700" cap="sq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4526" name="Text Box 30"/>
            <p:cNvSpPr txBox="1">
              <a:spLocks noChangeArrowheads="1"/>
            </p:cNvSpPr>
            <p:nvPr/>
          </p:nvSpPr>
          <p:spPr bwMode="auto">
            <a:xfrm>
              <a:off x="2044" y="1751"/>
              <a:ext cx="1008" cy="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kumimoji="0"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Page request</a:t>
              </a:r>
            </a:p>
          </p:txBody>
        </p:sp>
      </p:grpSp>
      <p:sp>
        <p:nvSpPr>
          <p:cNvPr id="874527" name="Text Box 31"/>
          <p:cNvSpPr txBox="1">
            <a:spLocks noChangeArrowheads="1"/>
          </p:cNvSpPr>
          <p:nvPr/>
        </p:nvSpPr>
        <p:spPr bwMode="auto">
          <a:xfrm>
            <a:off x="304800" y="5279648"/>
            <a:ext cx="2851150" cy="892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 </a:t>
            </a:r>
            <a:r>
              <a:rPr kumimoji="0"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 a </a:t>
            </a: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Browser</a:t>
            </a:r>
          </a:p>
        </p:txBody>
      </p:sp>
      <p:sp>
        <p:nvSpPr>
          <p:cNvPr id="874528" name="Text Box 32"/>
          <p:cNvSpPr txBox="1">
            <a:spLocks noChangeArrowheads="1"/>
          </p:cNvSpPr>
          <p:nvPr/>
        </p:nvSpPr>
        <p:spPr bwMode="auto">
          <a:xfrm>
            <a:off x="5838824" y="5108138"/>
            <a:ext cx="3000376" cy="1292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Server running Web Server </a:t>
            </a:r>
            <a:r>
              <a:rPr kumimoji="0"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  </a:t>
            </a:r>
            <a:r>
              <a:rPr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(IIS, Apache, </a:t>
            </a:r>
            <a:r>
              <a:rPr kumimoji="0" lang="en-US" sz="26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71800" y="4211200"/>
            <a:ext cx="3352800" cy="698748"/>
            <a:chOff x="3200400" y="3962400"/>
            <a:chExt cx="2895600" cy="485775"/>
          </a:xfrm>
        </p:grpSpPr>
        <p:sp>
          <p:nvSpPr>
            <p:cNvPr id="874530" name="AutoShape 34"/>
            <p:cNvSpPr>
              <a:spLocks noChangeArrowheads="1"/>
            </p:cNvSpPr>
            <p:nvPr/>
          </p:nvSpPr>
          <p:spPr bwMode="auto">
            <a:xfrm flipH="1">
              <a:off x="3200400" y="3962400"/>
              <a:ext cx="2895600" cy="4857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30000"/>
              </a:schemeClr>
            </a:solidFill>
            <a:ln w="12700" cap="sq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4531" name="Text Box 35"/>
            <p:cNvSpPr txBox="1">
              <a:spLocks noChangeArrowheads="1"/>
            </p:cNvSpPr>
            <p:nvPr/>
          </p:nvSpPr>
          <p:spPr bwMode="auto">
            <a:xfrm>
              <a:off x="3810001" y="4071918"/>
              <a:ext cx="1950068" cy="27816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defRPr/>
              </a:pPr>
              <a:r>
                <a:rPr kumimoji="0"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Server </a:t>
              </a:r>
              <a:r>
                <a:rPr kumimoji="0"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response</a:t>
              </a:r>
              <a:endParaRPr kumimoji="0"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74533" name="Text Box 37"/>
          <p:cNvSpPr txBox="1">
            <a:spLocks noChangeArrowheads="1"/>
          </p:cNvSpPr>
          <p:nvPr/>
        </p:nvSpPr>
        <p:spPr bwMode="auto">
          <a:xfrm>
            <a:off x="3875088" y="2819400"/>
            <a:ext cx="1293812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4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</a:p>
        </p:txBody>
      </p:sp>
      <p:sp>
        <p:nvSpPr>
          <p:cNvPr id="874534" name="Text Box 38"/>
          <p:cNvSpPr txBox="1">
            <a:spLocks noChangeArrowheads="1"/>
          </p:cNvSpPr>
          <p:nvPr/>
        </p:nvSpPr>
        <p:spPr bwMode="auto">
          <a:xfrm>
            <a:off x="4310062" y="3971488"/>
            <a:ext cx="947738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2000" b="1" dirty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0803" y="2638165"/>
            <a:ext cx="2438400" cy="2438400"/>
            <a:chOff x="228600" y="224864"/>
            <a:chExt cx="2438400" cy="2438400"/>
          </a:xfrm>
        </p:grpSpPr>
        <p:pic>
          <p:nvPicPr>
            <p:cNvPr id="1026" name="Picture 2" descr="http://askyourpc.com/media/blogs/a/images_2/Computer-256x256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8600" y="224864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6" descr="website-window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975723">
              <a:off x="602640" y="904992"/>
              <a:ext cx="1280241" cy="1065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perspectiveContrastingRightFacing" fov="300000">
                <a:rot lat="21510460" lon="300467" rev="21477836"/>
              </a:camera>
              <a:lightRig rig="threePt" dir="t"/>
            </a:scene3d>
          </p:spPr>
        </p:pic>
      </p:grpSp>
      <p:pic>
        <p:nvPicPr>
          <p:cNvPr id="1028" name="Picture 4" descr="http://www.iconarchive.com/icons/visualpharm/hardware/256/server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20134"/>
            <a:ext cx="2011804" cy="201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HTML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is a BODY tag before the frameset, the frameset will be ignored be ignored by the browser.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BODY tag after the frameset causes only the frameset to be shown, and the BODY ignored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</p:spPr>
        <p:txBody>
          <a:bodyPr/>
          <a:lstStyle/>
          <a:p>
            <a:r>
              <a:rPr lang="en-US" dirty="0" smtClean="0"/>
              <a:t>HTML</a:t>
            </a:r>
            <a:r>
              <a:rPr smtClean="0"/>
              <a:t> </a:t>
            </a:r>
            <a:r>
              <a:rPr lang="en-US" dirty="0" smtClean="0"/>
              <a:t> Basics</a:t>
            </a:r>
            <a:endParaRPr lang="bg-B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48416" y="2971799"/>
            <a:ext cx="5642984" cy="1219201"/>
          </a:xfrm>
        </p:spPr>
        <p:txBody>
          <a:bodyPr wrap="none" lIns="0" tIns="0" rIns="0" bIns="0" anchor="ctr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 smtClean="0">
                <a:solidFill>
                  <a:srgbClr val="FFFF00"/>
                </a:solidFill>
              </a:rPr>
              <a:t>Thank you….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70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 Web Page?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pages</a:t>
            </a:r>
            <a:r>
              <a:rPr lang="en-US" dirty="0" smtClean="0"/>
              <a:t> are text files containing HTML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/>
              <a:t>yper </a:t>
            </a:r>
            <a:r>
              <a:rPr lang="en-US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/>
              <a:t>ext </a:t>
            </a:r>
            <a:r>
              <a:rPr lang="en-US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smtClean="0"/>
              <a:t>arkup </a:t>
            </a:r>
            <a:r>
              <a:rPr lang="en-US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 smtClean="0"/>
              <a:t>anguage</a:t>
            </a:r>
          </a:p>
          <a:p>
            <a:pPr lvl="1">
              <a:defRPr/>
            </a:pPr>
            <a:r>
              <a:rPr lang="en-US" dirty="0" smtClean="0"/>
              <a:t>A notation for describing</a:t>
            </a:r>
          </a:p>
          <a:p>
            <a:pPr lvl="2"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document structure</a:t>
            </a:r>
            <a:r>
              <a:rPr lang="en-US" dirty="0" smtClean="0"/>
              <a:t> (semantic markup)</a:t>
            </a:r>
          </a:p>
          <a:p>
            <a:pPr lvl="2"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formatting</a:t>
            </a:r>
            <a:r>
              <a:rPr lang="en-US" dirty="0" smtClean="0"/>
              <a:t> (presentation markup)</a:t>
            </a:r>
          </a:p>
          <a:p>
            <a:pPr lvl="1">
              <a:defRPr/>
            </a:pPr>
            <a:r>
              <a:rPr lang="en-US" dirty="0" smtClean="0"/>
              <a:t>Looks (looked?) like:</a:t>
            </a:r>
          </a:p>
          <a:p>
            <a:pPr lvl="2">
              <a:defRPr/>
            </a:pPr>
            <a:r>
              <a:rPr lang="en-US" dirty="0" smtClean="0"/>
              <a:t>A Microsoft Word document</a:t>
            </a:r>
          </a:p>
          <a:p>
            <a:pPr>
              <a:defRPr/>
            </a:pPr>
            <a:r>
              <a:rPr lang="en-US" dirty="0" smtClean="0"/>
              <a:t>The markup tags provide information about the page content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HTML Pages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>
              <a:lnSpc>
                <a:spcPct val="95000"/>
              </a:lnSpc>
              <a:defRPr/>
            </a:pPr>
            <a:r>
              <a:rPr lang="en-US" dirty="0" smtClean="0"/>
              <a:t>An HTML file must have an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</a:rPr>
              <a:t>.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</a:rPr>
              <a:t>htm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</a:rPr>
              <a:t>.html</a:t>
            </a:r>
            <a:r>
              <a:rPr lang="en-US" dirty="0" smtClean="0"/>
              <a:t> file extension</a:t>
            </a:r>
          </a:p>
          <a:p>
            <a:pPr>
              <a:lnSpc>
                <a:spcPct val="95000"/>
              </a:lnSpc>
              <a:defRPr/>
            </a:pPr>
            <a:r>
              <a:rPr lang="en-US" dirty="0" smtClean="0"/>
              <a:t>HTML files can be created with text editors:</a:t>
            </a:r>
          </a:p>
          <a:p>
            <a:pPr lvl="1">
              <a:lnSpc>
                <a:spcPct val="95000"/>
              </a:lnSpc>
              <a:defRPr/>
            </a:pPr>
            <a:r>
              <a:rPr lang="en-US" noProof="1" smtClean="0"/>
              <a:t>NotePad, NotePad ++, PSPad</a:t>
            </a:r>
          </a:p>
          <a:p>
            <a:pPr>
              <a:lnSpc>
                <a:spcPct val="95000"/>
              </a:lnSpc>
              <a:defRPr/>
            </a:pPr>
            <a:r>
              <a:rPr lang="en-US" dirty="0" smtClean="0"/>
              <a:t>Or HTML editors:</a:t>
            </a:r>
          </a:p>
          <a:p>
            <a:pPr lvl="1">
              <a:lnSpc>
                <a:spcPct val="95000"/>
              </a:lnSpc>
              <a:defRPr/>
            </a:pPr>
            <a:r>
              <a:rPr lang="en-US" dirty="0" smtClean="0"/>
              <a:t>Microsoft FrontPage</a:t>
            </a:r>
          </a:p>
          <a:p>
            <a:pPr lvl="1">
              <a:lnSpc>
                <a:spcPct val="95000"/>
              </a:lnSpc>
              <a:defRPr/>
            </a:pPr>
            <a:r>
              <a:rPr lang="en-US" dirty="0" smtClean="0"/>
              <a:t>Netscape Composer</a:t>
            </a:r>
          </a:p>
          <a:p>
            <a:pPr lvl="1">
              <a:lnSpc>
                <a:spcPct val="95000"/>
              </a:lnSpc>
              <a:defRPr/>
            </a:pPr>
            <a:r>
              <a:rPr lang="en-US" dirty="0" smtClean="0"/>
              <a:t>Microsoft Word</a:t>
            </a:r>
          </a:p>
          <a:p>
            <a:pPr lvl="1">
              <a:lnSpc>
                <a:spcPct val="95000"/>
              </a:lnSpc>
              <a:defRPr/>
            </a:pPr>
            <a:r>
              <a:rPr lang="en-US" dirty="0" smtClean="0"/>
              <a:t>Visual Studio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57400" y="3048000"/>
            <a:ext cx="5029200" cy="685800"/>
          </a:xfrm>
        </p:spPr>
        <p:txBody>
          <a:bodyPr/>
          <a:lstStyle/>
          <a:p>
            <a:r>
              <a:rPr lang="en-US" dirty="0" smtClean="0"/>
              <a:t>HTML Basics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57400" y="3774280"/>
            <a:ext cx="5029200" cy="569120"/>
          </a:xfrm>
        </p:spPr>
        <p:txBody>
          <a:bodyPr/>
          <a:lstStyle/>
          <a:p>
            <a:r>
              <a:rPr smtClean="0"/>
              <a:t>Hyperlink</a:t>
            </a:r>
            <a:r>
              <a:rPr lang="en-US" dirty="0" smtClean="0"/>
              <a:t>, Tables, </a:t>
            </a:r>
            <a:r>
              <a:rPr smtClean="0"/>
              <a:t>Frame</a:t>
            </a:r>
            <a:endParaRPr lang="en-US" dirty="0" smtClean="0"/>
          </a:p>
        </p:txBody>
      </p:sp>
      <p:pic>
        <p:nvPicPr>
          <p:cNvPr id="4" name="Picture 3" descr="C:\downloads\NASA Space Wallpapers\NASA Space Wallpaper 003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41597">
            <a:off x="3201386" y="4561481"/>
            <a:ext cx="2970900" cy="2111749"/>
          </a:xfrm>
          <a:prstGeom prst="roundRect">
            <a:avLst>
              <a:gd name="adj" fmla="val 50000"/>
            </a:avLst>
          </a:prstGeom>
          <a:noFill/>
          <a:effectLst>
            <a:softEdge rad="635000"/>
          </a:effectLst>
        </p:spPr>
      </p:pic>
      <p:pic>
        <p:nvPicPr>
          <p:cNvPr id="7" name="Picture 8" descr="http://www.transcode.org/images/greenHTM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85800"/>
            <a:ext cx="3962400" cy="2057400"/>
          </a:xfrm>
          <a:prstGeom prst="roundRect">
            <a:avLst>
              <a:gd name="adj" fmla="val 336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pic>
        <p:nvPicPr>
          <p:cNvPr id="123908" name="Picture 4" descr="http://www.artistsvalley.com/images/freeIco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850772"/>
            <a:ext cx="4000500" cy="1816228"/>
          </a:xfrm>
          <a:prstGeom prst="roundRect">
            <a:avLst>
              <a:gd name="adj" fmla="val 436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pic>
        <p:nvPicPr>
          <p:cNvPr id="123910" name="Picture 6" descr="http://media02.hongkiat.com/table_design/html-table-desig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341"/>
          <a:stretch>
            <a:fillRect/>
          </a:stretch>
        </p:blipFill>
        <p:spPr bwMode="auto">
          <a:xfrm rot="13352195">
            <a:off x="440769" y="4634677"/>
            <a:ext cx="2576488" cy="1381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3912" name="Picture 8" descr="http://www.ladybirdcms.com/Sites/1/userFiles/1261/image/icon_UnderConstruction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0418" y="4267200"/>
            <a:ext cx="1661582" cy="2286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Structure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4800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HTML is comprised of “elements” and “tags”</a:t>
            </a:r>
            <a:endParaRPr lang="en-US" sz="3000" dirty="0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Begins with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&lt;html&gt;</a:t>
            </a:r>
            <a:r>
              <a:rPr lang="en-US" sz="2800" dirty="0" smtClean="0"/>
              <a:t> and ends with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&lt;/html&gt;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Elements (tags) are nested one inside another: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Tags have attributes: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HTML describes structure using two main sections: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&lt;body&gt;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82693" name="Rectangle 5"/>
          <p:cNvSpPr>
            <a:spLocks noChangeArrowheads="1"/>
          </p:cNvSpPr>
          <p:nvPr/>
        </p:nvSpPr>
        <p:spPr bwMode="auto">
          <a:xfrm>
            <a:off x="615952" y="3156668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 &lt;head&gt;&lt;/head&gt; &lt;body&gt;&lt;/body&gt; &lt;/html&gt;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82694" name="Rectangle 6"/>
          <p:cNvSpPr>
            <a:spLocks noChangeArrowheads="1"/>
          </p:cNvSpPr>
          <p:nvPr/>
        </p:nvSpPr>
        <p:spPr bwMode="auto">
          <a:xfrm>
            <a:off x="615952" y="4299668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src="logo.jpg" alt="logo" /&gt;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52996" name="Rectangle 4"/>
          <p:cNvSpPr>
            <a:spLocks noChangeArrowheads="1"/>
          </p:cNvSpPr>
          <p:nvPr/>
        </p:nvSpPr>
        <p:spPr bwMode="auto">
          <a:xfrm>
            <a:off x="541338" y="1628775"/>
            <a:ext cx="7991475" cy="32501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 that will appear on the web page...&lt;/p&gt;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45" name="Picture 8" descr="My-First-HTML-Page-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800"/>
            <a:ext cx="55562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57200" y="1020554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test.html</a:t>
            </a:r>
            <a:endParaRPr lang="en-US" sz="2800" b="1" dirty="0">
              <a:solidFill>
                <a:srgbClr val="CCFF6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ChangeArrowheads="1"/>
          </p:cNvSpPr>
          <p:nvPr/>
        </p:nvSpPr>
        <p:spPr bwMode="auto">
          <a:xfrm>
            <a:off x="539750" y="1676400"/>
            <a:ext cx="8207375" cy="334245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Tags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209800" y="1447800"/>
            <a:ext cx="2209799" cy="527804"/>
          </a:xfrm>
          <a:prstGeom prst="wedgeRoundRectCallout">
            <a:avLst>
              <a:gd name="adj1" fmla="val -51525"/>
              <a:gd name="adj2" fmla="val 13982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Opening tag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172200" y="3663196"/>
            <a:ext cx="2057400" cy="527804"/>
          </a:xfrm>
          <a:prstGeom prst="wedgeRoundRectCallout">
            <a:avLst>
              <a:gd name="adj1" fmla="val -45850"/>
              <a:gd name="adj2" fmla="val -11147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Closing tag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562600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HTML element consists of an opening tag, a closing tag and the content inside.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228600"/>
            <a:ext cx="1905000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lerik-PowerPoint-Theme">
  <a:themeElements>
    <a:clrScheme name="Telerik Colors Theme">
      <a:dk1>
        <a:sysClr val="windowText" lastClr="000000"/>
      </a:dk1>
      <a:lt1>
        <a:srgbClr val="CCFF66"/>
      </a:lt1>
      <a:dk2>
        <a:srgbClr val="30356E"/>
      </a:dk2>
      <a:lt2>
        <a:srgbClr val="CCFF33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76B200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8392</TotalTime>
  <Words>1960</Words>
  <Application>Microsoft Office PowerPoint</Application>
  <PresentationFormat>On-screen Show (4:3)</PresentationFormat>
  <Paragraphs>376</Paragraphs>
  <Slides>31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Telerik-PowerPoint-Theme</vt:lpstr>
      <vt:lpstr>HTML Basics</vt:lpstr>
      <vt:lpstr>Table of Contents</vt:lpstr>
      <vt:lpstr>How the Web Works?</vt:lpstr>
      <vt:lpstr>What is a Web Page?</vt:lpstr>
      <vt:lpstr>Creating HTML Pages</vt:lpstr>
      <vt:lpstr>HTML Basics</vt:lpstr>
      <vt:lpstr>HTML Structure</vt:lpstr>
      <vt:lpstr>First HTML Page</vt:lpstr>
      <vt:lpstr>First HTML Page: Tags</vt:lpstr>
      <vt:lpstr>First HTML Page: Header</vt:lpstr>
      <vt:lpstr>First HTML Page: Body</vt:lpstr>
      <vt:lpstr>Text Formatting</vt:lpstr>
      <vt:lpstr>Text Formatting – Example </vt:lpstr>
      <vt:lpstr>Slide 14</vt:lpstr>
      <vt:lpstr>HTML Hyperlink</vt:lpstr>
      <vt:lpstr>HTML Hyperlink</vt:lpstr>
      <vt:lpstr>HTML Hyperlink-link color</vt:lpstr>
      <vt:lpstr>HTML Hyperlink-Link target attibute</vt:lpstr>
      <vt:lpstr>HTML Hyperlink</vt:lpstr>
      <vt:lpstr>HTML Tables</vt:lpstr>
      <vt:lpstr>HTML Tables</vt:lpstr>
      <vt:lpstr>HTML Tables (2)</vt:lpstr>
      <vt:lpstr>Cell Spacing and Padding</vt:lpstr>
      <vt:lpstr>Cell Spacing and Padding – Example </vt:lpstr>
      <vt:lpstr>Column and Row Span</vt:lpstr>
      <vt:lpstr>Column and Row Span – Example </vt:lpstr>
      <vt:lpstr>HTML Frames</vt:lpstr>
      <vt:lpstr>HTML Frames</vt:lpstr>
      <vt:lpstr>HTML Frames</vt:lpstr>
      <vt:lpstr>HTML Frame</vt:lpstr>
      <vt:lpstr>HTML  Basics</vt:lpstr>
    </vt:vector>
  </TitlesOfParts>
  <Company>Telerik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Basics - HTML, Text, Images, Tables, Forms</dc:title>
  <dc:creator>Svetlin Nakov</dc:creator>
  <cp:lastModifiedBy>Windows User</cp:lastModifiedBy>
  <cp:revision>748</cp:revision>
  <dcterms:created xsi:type="dcterms:W3CDTF">2007-12-08T16:03:35Z</dcterms:created>
  <dcterms:modified xsi:type="dcterms:W3CDTF">2019-06-15T12:47:27Z</dcterms:modified>
</cp:coreProperties>
</file>