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3"/>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2" r:id="rId14"/>
    <p:sldId id="273" r:id="rId15"/>
    <p:sldId id="275" r:id="rId16"/>
    <p:sldId id="269" r:id="rId17"/>
    <p:sldId id="271"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6" autoAdjust="0"/>
    <p:restoredTop sz="94660"/>
  </p:normalViewPr>
  <p:slideViewPr>
    <p:cSldViewPr>
      <p:cViewPr varScale="1">
        <p:scale>
          <a:sx n="87" d="100"/>
          <a:sy n="87" d="100"/>
        </p:scale>
        <p:origin x="11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BDE18-33EC-448E-B475-31DF2AB88EB8}" type="datetimeFigureOut">
              <a:rPr lang="en-US" smtClean="0"/>
              <a:t>28-Feb-20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2E7AA6-93D1-42CB-9A12-6BA59DA6B339}" type="slidenum">
              <a:rPr lang="en-US" smtClean="0"/>
              <a:t>‹#›</a:t>
            </a:fld>
            <a:endParaRPr lang="en-US"/>
          </a:p>
        </p:txBody>
      </p:sp>
    </p:spTree>
    <p:extLst>
      <p:ext uri="{BB962C8B-B14F-4D97-AF65-F5344CB8AC3E}">
        <p14:creationId xmlns:p14="http://schemas.microsoft.com/office/powerpoint/2010/main" val="286574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2E7AA6-93D1-42CB-9A12-6BA59DA6B339}" type="slidenum">
              <a:rPr lang="en-US" smtClean="0"/>
              <a:t>21</a:t>
            </a:fld>
            <a:endParaRPr lang="en-US"/>
          </a:p>
        </p:txBody>
      </p:sp>
    </p:spTree>
    <p:extLst>
      <p:ext uri="{BB962C8B-B14F-4D97-AF65-F5344CB8AC3E}">
        <p14:creationId xmlns:p14="http://schemas.microsoft.com/office/powerpoint/2010/main" val="22284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50A85D7-17B4-4674-A7E8-1F6EB78DB492}" type="datetimeFigureOut">
              <a:rPr lang="en-US" smtClean="0"/>
              <a:pPr/>
              <a:t>28-Feb-20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132D96D-93E9-432D-9DCE-6494E5F36C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A85D7-17B4-4674-A7E8-1F6EB78DB492}" type="datetimeFigureOut">
              <a:rPr lang="en-US" smtClean="0"/>
              <a:pPr/>
              <a:t>28-Feb-20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2D96D-93E9-432D-9DCE-6494E5F36C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A85D7-17B4-4674-A7E8-1F6EB78DB492}" type="datetimeFigureOut">
              <a:rPr lang="en-US" smtClean="0"/>
              <a:pPr/>
              <a:t>28-Feb-20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2D96D-93E9-432D-9DCE-6494E5F36C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A85D7-17B4-4674-A7E8-1F6EB78DB492}" type="datetimeFigureOut">
              <a:rPr lang="en-US" smtClean="0"/>
              <a:pPr/>
              <a:t>28-Feb-20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2D96D-93E9-432D-9DCE-6494E5F36C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0A85D7-17B4-4674-A7E8-1F6EB78DB492}" type="datetimeFigureOut">
              <a:rPr lang="en-US" smtClean="0"/>
              <a:pPr/>
              <a:t>28-Feb-20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2D96D-93E9-432D-9DCE-6494E5F36C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0A85D7-17B4-4674-A7E8-1F6EB78DB492}" type="datetimeFigureOut">
              <a:rPr lang="en-US" smtClean="0"/>
              <a:pPr/>
              <a:t>28-Feb-20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2D96D-93E9-432D-9DCE-6494E5F36C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0A85D7-17B4-4674-A7E8-1F6EB78DB492}" type="datetimeFigureOut">
              <a:rPr lang="en-US" smtClean="0"/>
              <a:pPr/>
              <a:t>28-Feb-20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32D96D-93E9-432D-9DCE-6494E5F36C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0A85D7-17B4-4674-A7E8-1F6EB78DB492}" type="datetimeFigureOut">
              <a:rPr lang="en-US" smtClean="0"/>
              <a:pPr/>
              <a:t>28-Feb-20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32D96D-93E9-432D-9DCE-6494E5F36C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A85D7-17B4-4674-A7E8-1F6EB78DB492}" type="datetimeFigureOut">
              <a:rPr lang="en-US" smtClean="0"/>
              <a:pPr/>
              <a:t>28-Feb-20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32D96D-93E9-432D-9DCE-6494E5F36C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0A85D7-17B4-4674-A7E8-1F6EB78DB492}" type="datetimeFigureOut">
              <a:rPr lang="en-US" smtClean="0"/>
              <a:pPr/>
              <a:t>28-Feb-20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2D96D-93E9-432D-9DCE-6494E5F36C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0A85D7-17B4-4674-A7E8-1F6EB78DB492}" type="datetimeFigureOut">
              <a:rPr lang="en-US" smtClean="0"/>
              <a:pPr/>
              <a:t>28-Feb-20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132D96D-93E9-432D-9DCE-6494E5F36CA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50A85D7-17B4-4674-A7E8-1F6EB78DB492}" type="datetimeFigureOut">
              <a:rPr lang="en-US" smtClean="0"/>
              <a:pPr/>
              <a:t>28-Feb-20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132D96D-93E9-432D-9DCE-6494E5F36CA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6172200" cy="1894362"/>
          </a:xfrm>
        </p:spPr>
        <p:txBody>
          <a:bodyPr>
            <a:normAutofit/>
          </a:bodyPr>
          <a:lstStyle/>
          <a:p>
            <a:pPr algn="ctr"/>
            <a:r>
              <a:rPr lang="en-US" sz="4800" dirty="0" smtClean="0"/>
              <a:t>Topic- Marketing Management</a:t>
            </a:r>
            <a:endParaRPr lang="en-US" sz="4800" dirty="0"/>
          </a:p>
        </p:txBody>
      </p:sp>
      <p:sp>
        <p:nvSpPr>
          <p:cNvPr id="3" name="Subtitle 2"/>
          <p:cNvSpPr>
            <a:spLocks noGrp="1"/>
          </p:cNvSpPr>
          <p:nvPr>
            <p:ph type="subTitle" idx="1"/>
          </p:nvPr>
        </p:nvSpPr>
        <p:spPr>
          <a:xfrm>
            <a:off x="2819400" y="3810000"/>
            <a:ext cx="6172200" cy="1524000"/>
          </a:xfrm>
        </p:spPr>
        <p:txBody>
          <a:bodyPr>
            <a:normAutofit/>
          </a:bodyPr>
          <a:lstStyle/>
          <a:p>
            <a:pPr algn="r"/>
            <a:r>
              <a:rPr lang="en-US" dirty="0" smtClean="0"/>
              <a:t>Prepared and Presented by</a:t>
            </a:r>
          </a:p>
          <a:p>
            <a:pPr algn="r">
              <a:buFontTx/>
              <a:buChar char="-"/>
            </a:pPr>
            <a:r>
              <a:rPr lang="en-US" dirty="0" smtClean="0"/>
              <a:t>Asst. Prof. Swati Mahajan</a:t>
            </a:r>
          </a:p>
          <a:p>
            <a:pPr>
              <a:buFontTx/>
              <a:buChar char="-"/>
            </a:pPr>
            <a:r>
              <a:rPr lang="en-US" sz="1600" dirty="0" smtClean="0">
                <a:latin typeface="Times New Roman" pitchFamily="18" charset="0"/>
                <a:cs typeface="Times New Roman" pitchFamily="18" charset="0"/>
              </a:rPr>
              <a:t>HOD (BBA DEPARTMENT)</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fontAlgn="base"/>
            <a:r>
              <a:rPr lang="en-US" b="1" dirty="0" smtClean="0"/>
              <a:t>(d)</a:t>
            </a:r>
            <a:r>
              <a:rPr lang="en-US" b="1" i="1" dirty="0" smtClean="0"/>
              <a:t> </a:t>
            </a:r>
            <a:r>
              <a:rPr lang="en-US" b="1" dirty="0" smtClean="0"/>
              <a:t>Channel Mix:</a:t>
            </a:r>
            <a:endParaRPr lang="en-US" dirty="0" smtClean="0"/>
          </a:p>
          <a:p>
            <a:pPr fontAlgn="base"/>
            <a:r>
              <a:rPr lang="en-US" dirty="0" smtClean="0"/>
              <a:t>After the product is designed, priced and advertised, it arouses consumers’ interest to buy it. The channel mix identifies the path or the route through which goods are transferred from sellers to buyers. The seller may sell directly to the buyer or through intermediation of wholesalers and retailers. More than one channel of distribution can be adopted at the same time; for example, a wholesaler can sell through retailers and also directly to consumers.</a:t>
            </a:r>
          </a:p>
          <a:p>
            <a:pPr fontAlgn="base"/>
            <a:r>
              <a:rPr lang="en-US" dirty="0" smtClean="0"/>
              <a:t>The channel mix not only selects a channel of distribution, it also maintains it to ensure consistency in the selling practices followed by the sales people.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6"/>
            <a:endParaRPr lang="en-US" sz="2200" dirty="0" smtClean="0"/>
          </a:p>
          <a:p>
            <a:pPr lvl="6"/>
            <a:endParaRPr lang="en-US" sz="2200" dirty="0" smtClean="0"/>
          </a:p>
          <a:p>
            <a:pPr lvl="6"/>
            <a:endParaRPr lang="en-US" sz="2200" dirty="0" smtClean="0"/>
          </a:p>
          <a:p>
            <a:pPr lvl="6"/>
            <a:endParaRPr lang="en-US" sz="2200" dirty="0" smtClean="0"/>
          </a:p>
          <a:p>
            <a:pPr lvl="6"/>
            <a:endParaRPr lang="en-US" sz="22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0"/>
            <a:ext cx="7239000" cy="1143000"/>
          </a:xfrm>
        </p:spPr>
        <p:txBody>
          <a:bodyPr>
            <a:noAutofit/>
          </a:bodyPr>
          <a:lstStyle/>
          <a:p>
            <a:pPr algn="ctr"/>
            <a:r>
              <a:rPr lang="en-US" sz="9600" dirty="0" smtClean="0">
                <a:latin typeface="Times New Roman" pitchFamily="18" charset="0"/>
                <a:cs typeface="Times New Roman" pitchFamily="18" charset="0"/>
              </a:rPr>
              <a:t>Thank You</a:t>
            </a:r>
            <a:endParaRPr lang="en-US" sz="96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6172200" cy="1894362"/>
          </a:xfrm>
        </p:spPr>
        <p:txBody>
          <a:bodyPr>
            <a:normAutofit fontScale="90000"/>
          </a:bodyPr>
          <a:lstStyle/>
          <a:p>
            <a:pPr algn="ctr"/>
            <a:r>
              <a:rPr lang="en-US" sz="4400" dirty="0" smtClean="0"/>
              <a:t>Topic-ENTREPRENRUESHIP DEVELOPMENT</a:t>
            </a:r>
            <a:r>
              <a:rPr lang="en-US" sz="4800" dirty="0" smtClean="0"/>
              <a:t/>
            </a:r>
            <a:br>
              <a:rPr lang="en-US" sz="4800" dirty="0" smtClean="0"/>
            </a:br>
            <a:endParaRPr lang="en-US" sz="4800" dirty="0"/>
          </a:p>
        </p:txBody>
      </p:sp>
      <p:sp>
        <p:nvSpPr>
          <p:cNvPr id="3" name="Subtitle 2"/>
          <p:cNvSpPr>
            <a:spLocks noGrp="1"/>
          </p:cNvSpPr>
          <p:nvPr>
            <p:ph type="subTitle" idx="1"/>
          </p:nvPr>
        </p:nvSpPr>
        <p:spPr>
          <a:xfrm>
            <a:off x="2819400" y="3810000"/>
            <a:ext cx="6172200" cy="1524000"/>
          </a:xfrm>
        </p:spPr>
        <p:txBody>
          <a:bodyPr>
            <a:normAutofit/>
          </a:bodyPr>
          <a:lstStyle/>
          <a:p>
            <a:pPr algn="r"/>
            <a:r>
              <a:rPr lang="en-US" dirty="0" smtClean="0"/>
              <a:t>Prepared and Presented by</a:t>
            </a:r>
          </a:p>
          <a:p>
            <a:pPr algn="r">
              <a:buFontTx/>
              <a:buChar char="-"/>
            </a:pPr>
            <a:r>
              <a:rPr lang="en-US" dirty="0" smtClean="0"/>
              <a:t>Asst. Prof. Swati Mahajan</a:t>
            </a:r>
          </a:p>
          <a:p>
            <a:pPr>
              <a:buFontTx/>
              <a:buChar char="-"/>
            </a:pPr>
            <a:r>
              <a:rPr lang="en-US" sz="1600" dirty="0" smtClean="0">
                <a:latin typeface="Times New Roman" pitchFamily="18" charset="0"/>
                <a:cs typeface="Times New Roman" pitchFamily="18" charset="0"/>
              </a:rPr>
              <a:t>HOD (BBA DEPARTMENT)</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OFFICE 4\Desktop\entrepreneurship-development-1-638.jpg"/>
          <p:cNvPicPr>
            <a:picLocks noGrp="1" noChangeAspect="1" noChangeArrowheads="1"/>
          </p:cNvPicPr>
          <p:nvPr>
            <p:ph idx="1"/>
          </p:nvPr>
        </p:nvPicPr>
        <p:blipFill>
          <a:blip r:embed="rId2"/>
          <a:srcRect/>
          <a:stretch>
            <a:fillRect/>
          </a:stretch>
        </p:blipFill>
        <p:spPr bwMode="auto">
          <a:xfrm>
            <a:off x="1648763" y="1935163"/>
            <a:ext cx="5846473" cy="438943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648763" y="1935163"/>
            <a:ext cx="5846473" cy="438943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Grp="1" noChangeAspect="1" noChangeArrowheads="1"/>
          </p:cNvPicPr>
          <p:nvPr>
            <p:ph idx="1"/>
          </p:nvPr>
        </p:nvPicPr>
        <p:blipFill>
          <a:blip r:embed="rId2"/>
          <a:srcRect/>
          <a:stretch>
            <a:fillRect/>
          </a:stretch>
        </p:blipFill>
        <p:spPr bwMode="auto">
          <a:xfrm>
            <a:off x="1648763" y="1935163"/>
            <a:ext cx="5846473" cy="438943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ENTREPRENEUR DEFINATION AND CONCEPT</a:t>
            </a:r>
            <a:endParaRPr lang="en-US" sz="2800" dirty="0">
              <a:latin typeface="Times New Roman" pitchFamily="18" charset="0"/>
              <a:cs typeface="Times New Roman" pitchFamily="18" charset="0"/>
            </a:endParaRPr>
          </a:p>
        </p:txBody>
      </p:sp>
      <p:pic>
        <p:nvPicPr>
          <p:cNvPr id="4098" name="Picture 2" descr="C:\Users\OFFICE 4\Desktop\entrepreneurship-development-5-638.jpg"/>
          <p:cNvPicPr>
            <a:picLocks noGrp="1" noChangeAspect="1" noChangeArrowheads="1"/>
          </p:cNvPicPr>
          <p:nvPr>
            <p:ph idx="1"/>
          </p:nvPr>
        </p:nvPicPr>
        <p:blipFill>
          <a:blip r:embed="rId2"/>
          <a:srcRect/>
          <a:stretch>
            <a:fillRect/>
          </a:stretch>
        </p:blipFill>
        <p:spPr bwMode="auto">
          <a:xfrm>
            <a:off x="1648763" y="1935163"/>
            <a:ext cx="5846473" cy="438943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CHARACTERISTICS OF ENTREPRENEUR</a:t>
            </a:r>
            <a:endParaRPr lang="en-US" sz="4000" dirty="0"/>
          </a:p>
        </p:txBody>
      </p:sp>
      <p:pic>
        <p:nvPicPr>
          <p:cNvPr id="5122" name="Picture 2" descr="C:\Users\OFFICE 4\Desktop\entrepreneurship-development-14-638.jpg"/>
          <p:cNvPicPr>
            <a:picLocks noGrp="1" noChangeAspect="1" noChangeArrowheads="1"/>
          </p:cNvPicPr>
          <p:nvPr>
            <p:ph idx="1"/>
          </p:nvPr>
        </p:nvPicPr>
        <p:blipFill>
          <a:blip r:embed="rId2"/>
          <a:srcRect/>
          <a:stretch>
            <a:fillRect/>
          </a:stretch>
        </p:blipFill>
        <p:spPr bwMode="auto">
          <a:xfrm>
            <a:off x="1295400" y="1981200"/>
            <a:ext cx="5846473" cy="438943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Marketing Management – Introduction</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Marketing management is “planning, organizing, controlling and implementing of marketing programmers, policies, strategies and tactics designed to create and satisfy the demand for the firms’ product offerings or services as a means of generating an acceptable profit.”</a:t>
            </a:r>
          </a:p>
          <a:p>
            <a:endParaRPr lang="en-US" dirty="0" smtClean="0"/>
          </a:p>
          <a:p>
            <a:pPr fontAlgn="base"/>
            <a:r>
              <a:rPr lang="en-US" dirty="0" smtClean="0"/>
              <a:t>According to Philip </a:t>
            </a:r>
            <a:r>
              <a:rPr lang="en-US" dirty="0" err="1" smtClean="0"/>
              <a:t>Kotler</a:t>
            </a:r>
            <a:r>
              <a:rPr lang="en-US" dirty="0" smtClean="0"/>
              <a:t>, “Marketing Management is the art and science of choosing target markets and building profitable relationship with them. Marketing management is a process involving analysis, planning, implementing and control and it covers goods, services, ideas and the goal is to produce satisfaction to the parties involved”.</a:t>
            </a:r>
          </a:p>
          <a:p>
            <a:pPr>
              <a:buNone/>
            </a:pPr>
            <a:r>
              <a:rPr lang="en-US" dirty="0" smtClean="0"/>
              <a:t/>
            </a:r>
            <a:br>
              <a:rPr lang="en-US" dirty="0" smtClean="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Grp="1" noChangeAspect="1" noChangeArrowheads="1"/>
          </p:cNvPicPr>
          <p:nvPr>
            <p:ph idx="1"/>
          </p:nvPr>
        </p:nvPicPr>
        <p:blipFill>
          <a:blip r:embed="rId2"/>
          <a:srcRect/>
          <a:stretch>
            <a:fillRect/>
          </a:stretch>
        </p:blipFill>
        <p:spPr bwMode="auto">
          <a:xfrm>
            <a:off x="1649413" y="1935650"/>
            <a:ext cx="5845175" cy="438846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819400"/>
            <a:ext cx="5715000" cy="1722120"/>
          </a:xfrm>
        </p:spPr>
        <p:txBody>
          <a:bodyPr>
            <a:normAutofit/>
          </a:bodyPr>
          <a:lstStyle/>
          <a:p>
            <a:pPr>
              <a:buNone/>
            </a:pPr>
            <a:r>
              <a:rPr lang="en-US" sz="8000" dirty="0" smtClean="0"/>
              <a:t>Thank you</a:t>
            </a:r>
            <a:endParaRPr lang="en-US" sz="8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731838"/>
          </a:xfrm>
        </p:spPr>
        <p:txBody>
          <a:bodyPr>
            <a:normAutofit fontScale="90000"/>
          </a:bodyPr>
          <a:lstStyle/>
          <a:p>
            <a:r>
              <a:rPr lang="en-US" b="1" dirty="0" smtClean="0"/>
              <a:t>Marketing Management Involves</a:t>
            </a:r>
            <a:endParaRPr lang="en-US" dirty="0"/>
          </a:p>
        </p:txBody>
      </p:sp>
      <p:sp>
        <p:nvSpPr>
          <p:cNvPr id="3" name="Content Placeholder 2"/>
          <p:cNvSpPr>
            <a:spLocks noGrp="1"/>
          </p:cNvSpPr>
          <p:nvPr>
            <p:ph idx="1"/>
          </p:nvPr>
        </p:nvSpPr>
        <p:spPr>
          <a:xfrm>
            <a:off x="457200" y="1447800"/>
            <a:ext cx="7467600" cy="5026152"/>
          </a:xfrm>
        </p:spPr>
        <p:txBody>
          <a:bodyPr>
            <a:normAutofit fontScale="92500" lnSpcReduction="10000"/>
          </a:bodyPr>
          <a:lstStyle/>
          <a:p>
            <a:pPr fontAlgn="base"/>
            <a:r>
              <a:rPr lang="en-US" b="1" dirty="0" smtClean="0"/>
              <a:t>Marketing Management Involves:</a:t>
            </a:r>
            <a:endParaRPr lang="en-US" dirty="0" smtClean="0"/>
          </a:p>
          <a:p>
            <a:pPr fontAlgn="base"/>
            <a:r>
              <a:rPr lang="en-US" dirty="0" smtClean="0"/>
              <a:t>1. The setting of marketing goals and objectives,</a:t>
            </a:r>
          </a:p>
          <a:p>
            <a:pPr fontAlgn="base"/>
            <a:r>
              <a:rPr lang="en-US" dirty="0" smtClean="0"/>
              <a:t>2. Developing the marketing plan,</a:t>
            </a:r>
          </a:p>
          <a:p>
            <a:pPr fontAlgn="base"/>
            <a:r>
              <a:rPr lang="en-US" dirty="0" smtClean="0"/>
              <a:t>3. Organizing the marketing function,</a:t>
            </a:r>
          </a:p>
          <a:p>
            <a:pPr fontAlgn="base"/>
            <a:r>
              <a:rPr lang="en-US" dirty="0" smtClean="0"/>
              <a:t>4. Putting the marketing plan into action and</a:t>
            </a:r>
          </a:p>
          <a:p>
            <a:pPr fontAlgn="base"/>
            <a:r>
              <a:rPr lang="en-US" dirty="0" smtClean="0"/>
              <a:t>5. Controlling the marketing </a:t>
            </a:r>
            <a:r>
              <a:rPr lang="en-US" dirty="0" err="1" smtClean="0"/>
              <a:t>programme</a:t>
            </a:r>
            <a:r>
              <a:rPr lang="en-US" dirty="0" smtClean="0"/>
              <a:t>.</a:t>
            </a:r>
          </a:p>
          <a:p>
            <a:pPr fontAlgn="base"/>
            <a:r>
              <a:rPr lang="en-US" dirty="0" smtClean="0"/>
              <a:t>Marketing Management is both a science as well as an art. Those responsible for marketing should have good understanding of the various concepts and practices in marketing, communication, and analytical skills and ability to maintain effective relationship with customers, which will enable them to plan and execute marketing plans.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latin typeface="Times New Roman" pitchFamily="18" charset="0"/>
                <a:cs typeface="Times New Roman" pitchFamily="18" charset="0"/>
              </a:rPr>
              <a:t>Scope: Marketing Research, Determination of Objectives, Planni</a:t>
            </a:r>
            <a:r>
              <a:rPr lang="en-US" sz="2000" b="1" dirty="0" smtClean="0"/>
              <a:t>ng Marketing Activities, Pricing of Product and a Few Others</a:t>
            </a:r>
            <a:endParaRPr lang="en-US" sz="2000" b="1" dirty="0"/>
          </a:p>
        </p:txBody>
      </p:sp>
      <p:sp>
        <p:nvSpPr>
          <p:cNvPr id="3" name="Content Placeholder 2"/>
          <p:cNvSpPr>
            <a:spLocks noGrp="1"/>
          </p:cNvSpPr>
          <p:nvPr>
            <p:ph idx="1"/>
          </p:nvPr>
        </p:nvSpPr>
        <p:spPr>
          <a:xfrm>
            <a:off x="457200" y="1600200"/>
            <a:ext cx="7772400" cy="5257800"/>
          </a:xfrm>
        </p:spPr>
        <p:txBody>
          <a:bodyPr>
            <a:normAutofit fontScale="40000" lnSpcReduction="20000"/>
          </a:bodyPr>
          <a:lstStyle/>
          <a:p>
            <a:pPr algn="ctr" fontAlgn="base">
              <a:buNone/>
            </a:pPr>
            <a:r>
              <a:rPr lang="en-US" sz="4800" b="1" dirty="0" smtClean="0"/>
              <a:t>      </a:t>
            </a:r>
          </a:p>
          <a:p>
            <a:pPr algn="ctr" fontAlgn="base"/>
            <a:r>
              <a:rPr lang="en-US" sz="4800" dirty="0" smtClean="0"/>
              <a:t>Marketing management, like all other areas of management comprises of the function of planning, </a:t>
            </a:r>
            <a:r>
              <a:rPr lang="en-US" sz="4800" dirty="0" err="1" smtClean="0"/>
              <a:t>organising</a:t>
            </a:r>
            <a:r>
              <a:rPr lang="en-US" sz="4800" dirty="0" smtClean="0"/>
              <a:t>, directing coordinating and controlling.</a:t>
            </a:r>
          </a:p>
          <a:p>
            <a:pPr algn="ctr" fontAlgn="base"/>
            <a:r>
              <a:rPr lang="en-US" sz="4800" b="1" dirty="0" smtClean="0"/>
              <a:t>1. Marketing research:</a:t>
            </a:r>
            <a:endParaRPr lang="en-US" sz="4800" dirty="0" smtClean="0"/>
          </a:p>
          <a:p>
            <a:pPr algn="ctr" fontAlgn="base"/>
            <a:r>
              <a:rPr lang="en-US" sz="4800" dirty="0" smtClean="0"/>
              <a:t>Marketing research involves identification of needs, wants taste and preferences of the targeted customer. Marketing management conducts a continuous analysis of consumer’s </a:t>
            </a:r>
            <a:r>
              <a:rPr lang="en-US" sz="4800" dirty="0" err="1" smtClean="0"/>
              <a:t>behaviour</a:t>
            </a:r>
            <a:r>
              <a:rPr lang="en-US" sz="4800" dirty="0" smtClean="0"/>
              <a:t> towards firm’s marketing mix strategies, business environment; competitor’s marketing strategies in order to plan effectively the marketing activities of future.</a:t>
            </a:r>
          </a:p>
          <a:p>
            <a:pPr algn="ctr" fontAlgn="base"/>
            <a:r>
              <a:rPr lang="en-US" sz="4800" b="1" dirty="0" smtClean="0"/>
              <a:t>2. Determination of Objectives:</a:t>
            </a:r>
            <a:endParaRPr lang="en-US" sz="4800" dirty="0" smtClean="0"/>
          </a:p>
          <a:p>
            <a:pPr algn="ctr" fontAlgn="base"/>
            <a:r>
              <a:rPr lang="en-US" sz="4800" dirty="0" smtClean="0"/>
              <a:t>Marketing management performs the task of setting marketing objectives. The marketing objectives are set in accordance with the overall </a:t>
            </a:r>
            <a:r>
              <a:rPr lang="en-US" sz="4800" dirty="0" err="1" smtClean="0"/>
              <a:t>organisational</a:t>
            </a:r>
            <a:r>
              <a:rPr lang="en-US" sz="4800" dirty="0" smtClean="0"/>
              <a:t> objectives of profit maximization. Marketing objectives relates to attracting new customers, retention of current customer, expansion of customer base, introduction of new product, improvement of old product and so on. Marketing management aims at </a:t>
            </a:r>
            <a:r>
              <a:rPr lang="en-US" sz="4800" dirty="0" err="1" smtClean="0"/>
              <a:t>maximising</a:t>
            </a:r>
            <a:r>
              <a:rPr lang="en-US" sz="4800" dirty="0" smtClean="0"/>
              <a:t> the customer’s value by providing high satisfaction to the customers.</a:t>
            </a:r>
          </a:p>
          <a:p>
            <a:pPr algn="ctr" fontAlgn="base"/>
            <a:endParaRPr lang="en-US" sz="4800" dirty="0" smtClean="0"/>
          </a:p>
          <a:p>
            <a:pPr algn="ctr" fontAlgn="base"/>
            <a:endParaRPr lang="en-US" sz="4800" dirty="0" smtClean="0"/>
          </a:p>
          <a:p>
            <a:pPr algn="ctr" fontAlgn="base"/>
            <a:endParaRPr lang="en-US" sz="4800" dirty="0" smtClean="0"/>
          </a:p>
          <a:p>
            <a:pPr algn="ctr" fontAlgn="base"/>
            <a:endParaRPr lang="en-US" sz="4800" dirty="0" smtClean="0"/>
          </a:p>
          <a:p>
            <a:pPr algn="ctr" fontAlgn="base"/>
            <a:endParaRPr lang="en-US" sz="4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ctr" fontAlgn="base"/>
            <a:r>
              <a:rPr lang="en-US" b="1" dirty="0" smtClean="0"/>
              <a:t>3. Planning Marketing Activities:</a:t>
            </a:r>
            <a:endParaRPr lang="en-US" dirty="0" smtClean="0"/>
          </a:p>
          <a:p>
            <a:pPr algn="ctr" fontAlgn="base"/>
            <a:r>
              <a:rPr lang="en-US" dirty="0" smtClean="0"/>
              <a:t>Planning involves determining the future course of action. Planning helps in accomplishment of objectives in a systematic manner. Planning of marketing activities relates to determining product line strategies, planning for product diversification, advertisement and promotional activities, planning related to selling and distribution process.</a:t>
            </a:r>
          </a:p>
          <a:p>
            <a:pPr algn="ctr" fontAlgn="base"/>
            <a:r>
              <a:rPr lang="en-US" dirty="0" smtClean="0"/>
              <a:t>Planning may be conducted on short term, medium term and long term basis depending upon the requirements. Plans should be flexible so as to adjust with the changing business environment.</a:t>
            </a:r>
          </a:p>
          <a:p>
            <a:pPr algn="ctr" fontAlgn="base"/>
            <a:r>
              <a:rPr lang="en-US" b="1" dirty="0" smtClean="0"/>
              <a:t>4. Product Planning and Development:</a:t>
            </a:r>
            <a:endParaRPr lang="en-US" dirty="0" smtClean="0"/>
          </a:p>
          <a:p>
            <a:pPr algn="ctr" fontAlgn="base"/>
            <a:r>
              <a:rPr lang="en-US" dirty="0" smtClean="0"/>
              <a:t>Product is the basic element of marketing. Products are goods or services that are offered to the customer for satisfying their needs and wants. Products are customer oriented and offered to the customer’s as per their requirement and preferences. Product planning involves new product development, product innovation, product diversification plan.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fontAlgn="base"/>
            <a:r>
              <a:rPr lang="en-US" b="1" dirty="0" smtClean="0"/>
              <a:t>5. Pricing of Product:</a:t>
            </a:r>
            <a:endParaRPr lang="en-US" dirty="0" smtClean="0"/>
          </a:p>
          <a:p>
            <a:pPr fontAlgn="base"/>
            <a:r>
              <a:rPr lang="en-US" dirty="0" smtClean="0"/>
              <a:t>Pricing is a complex function of marketing management. In most of the cases prices form the decision making criterion for purchase decision. Pricing decisions are based on cost of the manufacturing and distribution of product, competitor’s pricing strategies, customer’s willingness to pay for the product, customer’s perception about the product.</a:t>
            </a:r>
          </a:p>
          <a:p>
            <a:pPr fontAlgn="base"/>
            <a:r>
              <a:rPr lang="en-US" b="1" dirty="0" smtClean="0"/>
              <a:t>6. Promotion:</a:t>
            </a:r>
            <a:endParaRPr lang="en-US" dirty="0" smtClean="0"/>
          </a:p>
          <a:p>
            <a:pPr fontAlgn="base"/>
            <a:r>
              <a:rPr lang="en-US" dirty="0" smtClean="0"/>
              <a:t>Promotion and advertisement are essential in order to </a:t>
            </a:r>
            <a:r>
              <a:rPr lang="en-US" dirty="0" err="1" smtClean="0"/>
              <a:t>maximise</a:t>
            </a:r>
            <a:r>
              <a:rPr lang="en-US" dirty="0" smtClean="0"/>
              <a:t> sales. Promotion and advertisement is essential to provide information to the customers about the product, to attract new customers, to provide reminder to customers about the product and to continue purchase, to provide information about product improvement or introduction of new brand. Marketing management develops new techniques and tools for promotion of their product.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fontAlgn="base"/>
            <a:r>
              <a:rPr lang="en-US" b="1" dirty="0" smtClean="0"/>
              <a:t>7. Distribution:</a:t>
            </a:r>
            <a:endParaRPr lang="en-US" dirty="0" smtClean="0"/>
          </a:p>
          <a:p>
            <a:pPr fontAlgn="base"/>
            <a:r>
              <a:rPr lang="en-US" dirty="0" smtClean="0"/>
              <a:t>Distribution process facilitates easy availability of goods and services to the customers at right time and at right and convenient location. Selection of distribution channel depends upon the nature of the product, price of the product, availability of intermediaries for distribution and cost involved in the distribution process.</a:t>
            </a:r>
          </a:p>
          <a:p>
            <a:pPr fontAlgn="base"/>
            <a:r>
              <a:rPr lang="en-US" b="1" dirty="0" smtClean="0"/>
              <a:t>8. Evaluation and Controlling of Marketing Activities:</a:t>
            </a:r>
            <a:endParaRPr lang="en-US" dirty="0" smtClean="0"/>
          </a:p>
          <a:p>
            <a:pPr fontAlgn="base"/>
            <a:r>
              <a:rPr lang="en-US" dirty="0" smtClean="0"/>
              <a:t>Marketing management performs the task of evaluation and controlling of the marketing activities. Evaluation enables identification of effectiveness of marketing plans and actions.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fontScale="90000"/>
          </a:bodyPr>
          <a:lstStyle/>
          <a:p>
            <a:r>
              <a:rPr lang="en-US" sz="2400" b="1" dirty="0" smtClean="0"/>
              <a:t>Marketing Mix: Product Mix, Pricing Mix and Promotion Mix</a:t>
            </a:r>
            <a:br>
              <a:rPr lang="en-US" sz="2400" b="1" dirty="0" smtClean="0"/>
            </a:b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fontAlgn="base"/>
            <a:r>
              <a:rPr lang="en-US" b="1" dirty="0" smtClean="0"/>
              <a:t>(a) Product Mix:</a:t>
            </a:r>
            <a:endParaRPr lang="en-US" dirty="0" smtClean="0"/>
          </a:p>
          <a:p>
            <a:pPr fontAlgn="base"/>
            <a:r>
              <a:rPr lang="en-US" dirty="0" smtClean="0"/>
              <a:t>It deals with physical attributes of the product and the benefits associated with use of that product. Ownership of the product gives a sense of pride and satisfaction to the consumer and, therefore, the product should be properly designed, </a:t>
            </a:r>
            <a:r>
              <a:rPr lang="en-US" dirty="0" err="1" smtClean="0"/>
              <a:t>coloured</a:t>
            </a:r>
            <a:r>
              <a:rPr lang="en-US" dirty="0" smtClean="0"/>
              <a:t> and packed.</a:t>
            </a:r>
          </a:p>
          <a:p>
            <a:pPr fontAlgn="base"/>
            <a:r>
              <a:rPr lang="en-US" b="1" dirty="0" smtClean="0"/>
              <a:t>(b)</a:t>
            </a:r>
            <a:r>
              <a:rPr lang="en-US" dirty="0" smtClean="0"/>
              <a:t> </a:t>
            </a:r>
            <a:r>
              <a:rPr lang="en-US" b="1" dirty="0" smtClean="0"/>
              <a:t>Pricing Mix:</a:t>
            </a:r>
            <a:endParaRPr lang="en-US" dirty="0" smtClean="0"/>
          </a:p>
          <a:p>
            <a:pPr fontAlgn="base"/>
            <a:r>
              <a:rPr lang="en-US" dirty="0" smtClean="0"/>
              <a:t>Pricing is an important decision made by the marketing manager. While pricing a product, managers consider factors such as costs, legal framework, prices charged by competitors and the prices that consumers are ready to pay. Managers must price the product to recover the costs and earn a reasonable return on capital. This ensures long-run survival and growth of the enterprise.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fontAlgn="base"/>
            <a:r>
              <a:rPr lang="en-US" b="1" dirty="0" smtClean="0"/>
              <a:t>(c) Promotion Mix:</a:t>
            </a:r>
            <a:endParaRPr lang="en-US" dirty="0" smtClean="0"/>
          </a:p>
          <a:p>
            <a:pPr fontAlgn="base"/>
            <a:r>
              <a:rPr lang="en-US" dirty="0" smtClean="0"/>
              <a:t>It refers to firm’s communication with the consumers regarding the product. It motivates them to buy the goods.</a:t>
            </a:r>
          </a:p>
          <a:p>
            <a:pPr fontAlgn="base"/>
            <a:r>
              <a:rPr lang="en-US" b="1" dirty="0" smtClean="0"/>
              <a:t>Sales can be promoted in three ways:</a:t>
            </a:r>
            <a:endParaRPr lang="en-US" dirty="0" smtClean="0"/>
          </a:p>
          <a:p>
            <a:pPr fontAlgn="base"/>
            <a:r>
              <a:rPr lang="en-US" b="1" dirty="0" smtClean="0"/>
              <a:t>(</a:t>
            </a:r>
            <a:r>
              <a:rPr lang="en-US" b="1" dirty="0" err="1" smtClean="0"/>
              <a:t>i</a:t>
            </a:r>
            <a:r>
              <a:rPr lang="en-US" b="1" dirty="0" smtClean="0"/>
              <a:t>) Advertisement:</a:t>
            </a:r>
            <a:endParaRPr lang="en-US" dirty="0" smtClean="0"/>
          </a:p>
          <a:p>
            <a:pPr fontAlgn="base"/>
            <a:r>
              <a:rPr lang="en-US" dirty="0" smtClean="0"/>
              <a:t>It presents the product details to consumers through media. It is a non-personal means of communication.</a:t>
            </a:r>
          </a:p>
          <a:p>
            <a:pPr fontAlgn="base"/>
            <a:r>
              <a:rPr lang="en-US" b="1" dirty="0" smtClean="0"/>
              <a:t>(ii) Personal Selling:</a:t>
            </a:r>
            <a:endParaRPr lang="en-US" dirty="0" smtClean="0"/>
          </a:p>
          <a:p>
            <a:pPr fontAlgn="base"/>
            <a:r>
              <a:rPr lang="en-US" dirty="0" smtClean="0"/>
              <a:t>The seller directly contacts the buyer and convinces him to buy the goods and services.</a:t>
            </a:r>
          </a:p>
          <a:p>
            <a:pPr fontAlgn="base"/>
            <a:r>
              <a:rPr lang="en-US" b="1" dirty="0" smtClean="0"/>
              <a:t>(iii) Sales Promotion:</a:t>
            </a:r>
            <a:endParaRPr lang="en-US" dirty="0" smtClean="0"/>
          </a:p>
          <a:p>
            <a:pPr fontAlgn="base"/>
            <a:r>
              <a:rPr lang="en-US" dirty="0" smtClean="0"/>
              <a:t>It supplements advertisement and personal selling as a means of promoting sales. It increases sales by holding contests, lotteries etc.</a:t>
            </a:r>
          </a:p>
          <a:p>
            <a:pPr fontAlgn="base"/>
            <a:r>
              <a:rPr lang="en-US" dirty="0" smtClean="0"/>
              <a:t>Different combinations of sales promotion techniques can be used at a point of time.</a:t>
            </a:r>
          </a:p>
          <a:p>
            <a:pPr fontAlgn="base"/>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TotalTime>
  <Words>827</Words>
  <Application>Microsoft Office PowerPoint</Application>
  <PresentationFormat>On-screen Show (4:3)</PresentationFormat>
  <Paragraphs>70</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Constantia</vt:lpstr>
      <vt:lpstr>Times New Roman</vt:lpstr>
      <vt:lpstr>Wingdings 2</vt:lpstr>
      <vt:lpstr>Flow</vt:lpstr>
      <vt:lpstr>Topic- Marketing Management</vt:lpstr>
      <vt:lpstr>What is Marketing Management – Introduction </vt:lpstr>
      <vt:lpstr>Marketing Management Involves</vt:lpstr>
      <vt:lpstr>Scope: Marketing Research, Determination of Objectives, Planning Marketing Activities, Pricing of Product and a Few Others</vt:lpstr>
      <vt:lpstr>PowerPoint Presentation</vt:lpstr>
      <vt:lpstr>PowerPoint Presentation</vt:lpstr>
      <vt:lpstr>PowerPoint Presentation</vt:lpstr>
      <vt:lpstr>Marketing Mix: Product Mix, Pricing Mix and Promotion Mix  </vt:lpstr>
      <vt:lpstr>PowerPoint Presentation</vt:lpstr>
      <vt:lpstr>PowerPoint Presentation</vt:lpstr>
      <vt:lpstr>PowerPoint Presentation</vt:lpstr>
      <vt:lpstr>Thank You</vt:lpstr>
      <vt:lpstr>PowerPoint Presentation</vt:lpstr>
      <vt:lpstr>Topic-ENTREPRENRUESHIP DEVELOPMENT </vt:lpstr>
      <vt:lpstr>PowerPoint Presentation</vt:lpstr>
      <vt:lpstr>PowerPoint Presentation</vt:lpstr>
      <vt:lpstr>PowerPoint Presentation</vt:lpstr>
      <vt:lpstr>ENTREPRENEUR DEFINATION AND CONCEPT</vt:lpstr>
      <vt:lpstr>CHARACTERISTICS OF ENTREPRENEUR</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Marketing Management</dc:title>
  <dc:creator>OFFICE 4</dc:creator>
  <cp:lastModifiedBy>IQAC</cp:lastModifiedBy>
  <cp:revision>24</cp:revision>
  <dcterms:created xsi:type="dcterms:W3CDTF">2020-02-28T06:20:23Z</dcterms:created>
  <dcterms:modified xsi:type="dcterms:W3CDTF">2020-02-28T08:40:43Z</dcterms:modified>
</cp:coreProperties>
</file>